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58" r:id="rId4"/>
    <p:sldId id="263" r:id="rId5"/>
    <p:sldId id="266" r:id="rId6"/>
    <p:sldId id="261" r:id="rId7"/>
    <p:sldId id="262" r:id="rId8"/>
    <p:sldId id="269" r:id="rId9"/>
    <p:sldId id="270" r:id="rId10"/>
    <p:sldId id="271" r:id="rId11"/>
    <p:sldId id="272" r:id="rId12"/>
    <p:sldId id="259" r:id="rId13"/>
    <p:sldId id="260" r:id="rId14"/>
    <p:sldId id="274" r:id="rId15"/>
    <p:sldId id="268" r:id="rId16"/>
    <p:sldId id="264" r:id="rId17"/>
    <p:sldId id="273" r:id="rId18"/>
    <p:sldId id="267" r:id="rId19"/>
  </p:sldIdLst>
  <p:sldSz cx="12192000" cy="6858000"/>
  <p:notesSz cx="6858000" cy="9144000"/>
  <p:embeddedFontLst>
    <p:embeddedFont>
      <p:font typeface="方正兰亭特黑简体" panose="02010600030101010101" charset="-122"/>
      <p:regular r:id="rId21"/>
    </p:embeddedFont>
    <p:embeddedFont>
      <p:font typeface="文悦新青年体 (非商业使用) W8" panose="02010600030101010101" charset="-122"/>
      <p:regular r:id="rId22"/>
    </p:embeddedFont>
    <p:embeddedFont>
      <p:font typeface="Helvetica" panose="020B0604020202020204" pitchFamily="34" charset="0"/>
      <p:regular r:id="rId23"/>
      <p:bold r:id="rId24"/>
      <p:italic r:id="rId25"/>
      <p:boldItalic r:id="rId26"/>
    </p:embeddedFont>
    <p:embeddedFont>
      <p:font typeface="Segoe UI Emoji" panose="020B0502040204020203" pitchFamily="34" charset="0"/>
      <p:regular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方正粗黑宋简体" panose="02000000000000000000" pitchFamily="2" charset="-122"/>
      <p:regular r:id="rId31"/>
    </p:embeddedFont>
    <p:embeddedFont>
      <p:font typeface="汉仪晨妹子" panose="020B0604000101010104" pitchFamily="34" charset="-122"/>
      <p:regular r:id="rId32"/>
    </p:embeddedFont>
    <p:embeddedFont>
      <p:font typeface="华文仿宋" panose="02010600040101010101" pitchFamily="2" charset="-122"/>
      <p:regular r:id="rId33"/>
    </p:embeddedFont>
    <p:embeddedFont>
      <p:font typeface="思源黑体 CN Bold" panose="020B0800000000000000" pitchFamily="34" charset="-122"/>
      <p:bold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72BE"/>
    <a:srgbClr val="29679F"/>
    <a:srgbClr val="1E36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7" d="100"/>
          <a:sy n="87" d="100"/>
        </p:scale>
        <p:origin x="56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601258E-4979-48E3-941B-BB9CCE419B36}" type="doc">
      <dgm:prSet loTypeId="urn:microsoft.com/office/officeart/2008/layout/VerticalCurvedList" loCatId="list" qsTypeId="urn:microsoft.com/office/officeart/2005/8/quickstyle/simple1" qsCatId="simple" csTypeId="urn:microsoft.com/office/officeart/2005/8/colors/accent1_3" csCatId="accent1" phldr="1"/>
      <dgm:spPr/>
      <dgm:t>
        <a:bodyPr/>
        <a:lstStyle/>
        <a:p>
          <a:endParaRPr lang="zh-CN" altLang="en-US"/>
        </a:p>
      </dgm:t>
    </dgm:pt>
    <dgm:pt modelId="{9578D3CB-84AA-4EB7-9A4F-E7D28FF4DB39}">
      <dgm:prSet phldrT="[文本]" custT="1"/>
      <dgm:spPr/>
      <dgm:t>
        <a:bodyPr/>
        <a:lstStyle/>
        <a:p>
          <a:r>
            <a:rPr lang="zh-CN" sz="3000" dirty="0"/>
            <a:t>为什么要使用模板？</a:t>
          </a:r>
          <a:endParaRPr lang="zh-CN" altLang="en-US" sz="3000" dirty="0"/>
        </a:p>
      </dgm:t>
    </dgm:pt>
    <dgm:pt modelId="{5C4E1103-CFF1-483A-8672-7B1601F051EF}" type="parTrans" cxnId="{D64EF365-DDD4-4275-9982-755FDF588223}">
      <dgm:prSet/>
      <dgm:spPr/>
      <dgm:t>
        <a:bodyPr/>
        <a:lstStyle/>
        <a:p>
          <a:endParaRPr lang="zh-CN" altLang="en-US"/>
        </a:p>
      </dgm:t>
    </dgm:pt>
    <dgm:pt modelId="{20858431-2DA8-4F6C-85B2-8B0D38BB3597}" type="sibTrans" cxnId="{D64EF365-DDD4-4275-9982-755FDF588223}">
      <dgm:prSet/>
      <dgm:spPr/>
      <dgm:t>
        <a:bodyPr/>
        <a:lstStyle/>
        <a:p>
          <a:endParaRPr lang="zh-CN" altLang="en-US"/>
        </a:p>
      </dgm:t>
    </dgm:pt>
    <dgm:pt modelId="{BA50D79D-40FC-4C00-9890-773B9EAD5C7E}">
      <dgm:prSet phldrT="[文本]"/>
      <dgm:spPr/>
      <dgm:t>
        <a:bodyPr/>
        <a:lstStyle/>
        <a:p>
          <a:r>
            <a:rPr lang="zh-CN" dirty="0"/>
            <a:t>模板的分类</a:t>
          </a:r>
          <a:endParaRPr lang="zh-CN" altLang="en-US" dirty="0"/>
        </a:p>
      </dgm:t>
    </dgm:pt>
    <dgm:pt modelId="{D43BAF5C-DB9E-4149-BFD8-3B28494E3CFD}" type="parTrans" cxnId="{09121E88-B77A-4F7B-9727-00DE16EB4523}">
      <dgm:prSet/>
      <dgm:spPr/>
      <dgm:t>
        <a:bodyPr/>
        <a:lstStyle/>
        <a:p>
          <a:endParaRPr lang="zh-CN" altLang="en-US"/>
        </a:p>
      </dgm:t>
    </dgm:pt>
    <dgm:pt modelId="{47E2ED78-F7D1-447E-BB01-659B4DC64488}" type="sibTrans" cxnId="{09121E88-B77A-4F7B-9727-00DE16EB4523}">
      <dgm:prSet/>
      <dgm:spPr/>
      <dgm:t>
        <a:bodyPr/>
        <a:lstStyle/>
        <a:p>
          <a:endParaRPr lang="zh-CN" altLang="en-US"/>
        </a:p>
      </dgm:t>
    </dgm:pt>
    <dgm:pt modelId="{E0F25A4F-727F-4979-AF5E-E61D6661FBEE}">
      <dgm:prSet phldrT="[文本]"/>
      <dgm:spPr/>
      <dgm:t>
        <a:bodyPr/>
        <a:lstStyle/>
        <a:p>
          <a:r>
            <a:rPr lang="zh-CN" b="1" dirty="0"/>
            <a:t>模板的概念</a:t>
          </a:r>
          <a:endParaRPr lang="zh-CN" altLang="en-US" dirty="0"/>
        </a:p>
      </dgm:t>
    </dgm:pt>
    <dgm:pt modelId="{C8F8F803-F51C-47BC-A250-B51690B6A148}" type="sibTrans" cxnId="{533CFBD3-67EC-4E42-8F73-06A8A0BD6974}">
      <dgm:prSet/>
      <dgm:spPr/>
      <dgm:t>
        <a:bodyPr/>
        <a:lstStyle/>
        <a:p>
          <a:endParaRPr lang="zh-CN" altLang="en-US"/>
        </a:p>
      </dgm:t>
    </dgm:pt>
    <dgm:pt modelId="{C2012CC7-9B6E-48F1-AC8A-8D63C01C2DCD}" type="parTrans" cxnId="{533CFBD3-67EC-4E42-8F73-06A8A0BD6974}">
      <dgm:prSet/>
      <dgm:spPr/>
      <dgm:t>
        <a:bodyPr/>
        <a:lstStyle/>
        <a:p>
          <a:endParaRPr lang="zh-CN" altLang="en-US"/>
        </a:p>
      </dgm:t>
    </dgm:pt>
    <dgm:pt modelId="{00311728-DA1E-4E68-ABB9-D0575743FD96}" type="pres">
      <dgm:prSet presAssocID="{4601258E-4979-48E3-941B-BB9CCE419B36}" presName="Name0" presStyleCnt="0">
        <dgm:presLayoutVars>
          <dgm:chMax val="7"/>
          <dgm:chPref val="7"/>
          <dgm:dir/>
        </dgm:presLayoutVars>
      </dgm:prSet>
      <dgm:spPr/>
    </dgm:pt>
    <dgm:pt modelId="{E4C4E429-2FF8-4B98-AA07-3275C928253A}" type="pres">
      <dgm:prSet presAssocID="{4601258E-4979-48E3-941B-BB9CCE419B36}" presName="Name1" presStyleCnt="0"/>
      <dgm:spPr/>
    </dgm:pt>
    <dgm:pt modelId="{0D18A0B4-04CB-401A-BF1F-EC087544E811}" type="pres">
      <dgm:prSet presAssocID="{4601258E-4979-48E3-941B-BB9CCE419B36}" presName="cycle" presStyleCnt="0"/>
      <dgm:spPr/>
    </dgm:pt>
    <dgm:pt modelId="{C3049FC7-D620-4FB5-8483-8D0707F1C7AC}" type="pres">
      <dgm:prSet presAssocID="{4601258E-4979-48E3-941B-BB9CCE419B36}" presName="srcNode" presStyleLbl="node1" presStyleIdx="0" presStyleCnt="3"/>
      <dgm:spPr/>
    </dgm:pt>
    <dgm:pt modelId="{1F0BACD4-9FAD-4581-A911-6CB256E04C1C}" type="pres">
      <dgm:prSet presAssocID="{4601258E-4979-48E3-941B-BB9CCE419B36}" presName="conn" presStyleLbl="parChTrans1D2" presStyleIdx="0" presStyleCnt="1"/>
      <dgm:spPr/>
    </dgm:pt>
    <dgm:pt modelId="{BF922781-AFB8-4325-9446-96410BC74CCB}" type="pres">
      <dgm:prSet presAssocID="{4601258E-4979-48E3-941B-BB9CCE419B36}" presName="extraNode" presStyleLbl="node1" presStyleIdx="0" presStyleCnt="3"/>
      <dgm:spPr/>
    </dgm:pt>
    <dgm:pt modelId="{CCA5A5AA-93FA-47F6-BC62-594ADB31C4A4}" type="pres">
      <dgm:prSet presAssocID="{4601258E-4979-48E3-941B-BB9CCE419B36}" presName="dstNode" presStyleLbl="node1" presStyleIdx="0" presStyleCnt="3"/>
      <dgm:spPr/>
    </dgm:pt>
    <dgm:pt modelId="{D9DE0875-1E8E-458B-A6F1-8A014FF3803E}" type="pres">
      <dgm:prSet presAssocID="{9578D3CB-84AA-4EB7-9A4F-E7D28FF4DB39}" presName="text_1" presStyleLbl="node1" presStyleIdx="0" presStyleCnt="3">
        <dgm:presLayoutVars>
          <dgm:bulletEnabled val="1"/>
        </dgm:presLayoutVars>
      </dgm:prSet>
      <dgm:spPr/>
    </dgm:pt>
    <dgm:pt modelId="{5CE5D9E3-971A-44D3-B3AF-5A7DA10D9EDD}" type="pres">
      <dgm:prSet presAssocID="{9578D3CB-84AA-4EB7-9A4F-E7D28FF4DB39}" presName="accent_1" presStyleCnt="0"/>
      <dgm:spPr/>
    </dgm:pt>
    <dgm:pt modelId="{8ECD8417-7C45-43BD-B351-A18CAAD89BA7}" type="pres">
      <dgm:prSet presAssocID="{9578D3CB-84AA-4EB7-9A4F-E7D28FF4DB39}" presName="accentRepeatNode" presStyleLbl="solidFgAcc1" presStyleIdx="0" presStyleCnt="3"/>
      <dgm:spPr/>
    </dgm:pt>
    <dgm:pt modelId="{92567BC2-84E3-4EBD-96A1-E80BCB35762D}" type="pres">
      <dgm:prSet presAssocID="{E0F25A4F-727F-4979-AF5E-E61D6661FBEE}" presName="text_2" presStyleLbl="node1" presStyleIdx="1" presStyleCnt="3">
        <dgm:presLayoutVars>
          <dgm:bulletEnabled val="1"/>
        </dgm:presLayoutVars>
      </dgm:prSet>
      <dgm:spPr/>
    </dgm:pt>
    <dgm:pt modelId="{BB9DE8CB-E024-4577-801A-672CDCEFC785}" type="pres">
      <dgm:prSet presAssocID="{E0F25A4F-727F-4979-AF5E-E61D6661FBEE}" presName="accent_2" presStyleCnt="0"/>
      <dgm:spPr/>
    </dgm:pt>
    <dgm:pt modelId="{ACC47BA4-08A0-4852-8176-78F5CDF9FBF1}" type="pres">
      <dgm:prSet presAssocID="{E0F25A4F-727F-4979-AF5E-E61D6661FBEE}" presName="accentRepeatNode" presStyleLbl="solidFgAcc1" presStyleIdx="1" presStyleCnt="3"/>
      <dgm:spPr/>
    </dgm:pt>
    <dgm:pt modelId="{70196AAD-56F4-4478-A2E5-49D48958849C}" type="pres">
      <dgm:prSet presAssocID="{BA50D79D-40FC-4C00-9890-773B9EAD5C7E}" presName="text_3" presStyleLbl="node1" presStyleIdx="2" presStyleCnt="3">
        <dgm:presLayoutVars>
          <dgm:bulletEnabled val="1"/>
        </dgm:presLayoutVars>
      </dgm:prSet>
      <dgm:spPr/>
    </dgm:pt>
    <dgm:pt modelId="{79B9E9E5-CFE6-41CB-9739-33CAFB3FB7D4}" type="pres">
      <dgm:prSet presAssocID="{BA50D79D-40FC-4C00-9890-773B9EAD5C7E}" presName="accent_3" presStyleCnt="0"/>
      <dgm:spPr/>
    </dgm:pt>
    <dgm:pt modelId="{E82DC367-BE73-4A44-A360-2BE62813F107}" type="pres">
      <dgm:prSet presAssocID="{BA50D79D-40FC-4C00-9890-773B9EAD5C7E}" presName="accentRepeatNode" presStyleLbl="solidFgAcc1" presStyleIdx="2" presStyleCnt="3"/>
      <dgm:spPr/>
    </dgm:pt>
  </dgm:ptLst>
  <dgm:cxnLst>
    <dgm:cxn modelId="{B5FF9438-A4AA-4057-9607-700C7AE7D593}" type="presOf" srcId="{BA50D79D-40FC-4C00-9890-773B9EAD5C7E}" destId="{70196AAD-56F4-4478-A2E5-49D48958849C}" srcOrd="0" destOrd="0" presId="urn:microsoft.com/office/officeart/2008/layout/VerticalCurvedList"/>
    <dgm:cxn modelId="{D64EF365-DDD4-4275-9982-755FDF588223}" srcId="{4601258E-4979-48E3-941B-BB9CCE419B36}" destId="{9578D3CB-84AA-4EB7-9A4F-E7D28FF4DB39}" srcOrd="0" destOrd="0" parTransId="{5C4E1103-CFF1-483A-8672-7B1601F051EF}" sibTransId="{20858431-2DA8-4F6C-85B2-8B0D38BB3597}"/>
    <dgm:cxn modelId="{09121E88-B77A-4F7B-9727-00DE16EB4523}" srcId="{4601258E-4979-48E3-941B-BB9CCE419B36}" destId="{BA50D79D-40FC-4C00-9890-773B9EAD5C7E}" srcOrd="2" destOrd="0" parTransId="{D43BAF5C-DB9E-4149-BFD8-3B28494E3CFD}" sibTransId="{47E2ED78-F7D1-447E-BB01-659B4DC64488}"/>
    <dgm:cxn modelId="{DBC6F89D-8C2A-4E0D-9B16-9CC5F3F4B995}" type="presOf" srcId="{E0F25A4F-727F-4979-AF5E-E61D6661FBEE}" destId="{92567BC2-84E3-4EBD-96A1-E80BCB35762D}" srcOrd="0" destOrd="0" presId="urn:microsoft.com/office/officeart/2008/layout/VerticalCurvedList"/>
    <dgm:cxn modelId="{533CFBD3-67EC-4E42-8F73-06A8A0BD6974}" srcId="{4601258E-4979-48E3-941B-BB9CCE419B36}" destId="{E0F25A4F-727F-4979-AF5E-E61D6661FBEE}" srcOrd="1" destOrd="0" parTransId="{C2012CC7-9B6E-48F1-AC8A-8D63C01C2DCD}" sibTransId="{C8F8F803-F51C-47BC-A250-B51690B6A148}"/>
    <dgm:cxn modelId="{9E5DE1E9-FF80-46C5-8CB7-9230F73FF9B9}" type="presOf" srcId="{20858431-2DA8-4F6C-85B2-8B0D38BB3597}" destId="{1F0BACD4-9FAD-4581-A911-6CB256E04C1C}" srcOrd="0" destOrd="0" presId="urn:microsoft.com/office/officeart/2008/layout/VerticalCurvedList"/>
    <dgm:cxn modelId="{01FC58EE-EB1E-4C86-A8F8-3F8DFE0BEB61}" type="presOf" srcId="{9578D3CB-84AA-4EB7-9A4F-E7D28FF4DB39}" destId="{D9DE0875-1E8E-458B-A6F1-8A014FF3803E}" srcOrd="0" destOrd="0" presId="urn:microsoft.com/office/officeart/2008/layout/VerticalCurvedList"/>
    <dgm:cxn modelId="{E79CC8EE-A8A5-44DF-AAFD-59635365A6A9}" type="presOf" srcId="{4601258E-4979-48E3-941B-BB9CCE419B36}" destId="{00311728-DA1E-4E68-ABB9-D0575743FD96}" srcOrd="0" destOrd="0" presId="urn:microsoft.com/office/officeart/2008/layout/VerticalCurvedList"/>
    <dgm:cxn modelId="{0D728B03-C5B2-43F3-B243-8025705449C8}" type="presParOf" srcId="{00311728-DA1E-4E68-ABB9-D0575743FD96}" destId="{E4C4E429-2FF8-4B98-AA07-3275C928253A}" srcOrd="0" destOrd="0" presId="urn:microsoft.com/office/officeart/2008/layout/VerticalCurvedList"/>
    <dgm:cxn modelId="{45F99A9A-A0B8-48B5-8C98-D9DD88646EF9}" type="presParOf" srcId="{E4C4E429-2FF8-4B98-AA07-3275C928253A}" destId="{0D18A0B4-04CB-401A-BF1F-EC087544E811}" srcOrd="0" destOrd="0" presId="urn:microsoft.com/office/officeart/2008/layout/VerticalCurvedList"/>
    <dgm:cxn modelId="{8AD80041-E14C-4DCF-A3BC-918DE8E07EDD}" type="presParOf" srcId="{0D18A0B4-04CB-401A-BF1F-EC087544E811}" destId="{C3049FC7-D620-4FB5-8483-8D0707F1C7AC}" srcOrd="0" destOrd="0" presId="urn:microsoft.com/office/officeart/2008/layout/VerticalCurvedList"/>
    <dgm:cxn modelId="{EC252F61-E35F-497E-85BB-F5C0F7526FB3}" type="presParOf" srcId="{0D18A0B4-04CB-401A-BF1F-EC087544E811}" destId="{1F0BACD4-9FAD-4581-A911-6CB256E04C1C}" srcOrd="1" destOrd="0" presId="urn:microsoft.com/office/officeart/2008/layout/VerticalCurvedList"/>
    <dgm:cxn modelId="{8126E3D9-BC82-48DD-9129-3074B62FA01F}" type="presParOf" srcId="{0D18A0B4-04CB-401A-BF1F-EC087544E811}" destId="{BF922781-AFB8-4325-9446-96410BC74CCB}" srcOrd="2" destOrd="0" presId="urn:microsoft.com/office/officeart/2008/layout/VerticalCurvedList"/>
    <dgm:cxn modelId="{FE57F03D-A893-4DFC-8F4C-1D2D6A056981}" type="presParOf" srcId="{0D18A0B4-04CB-401A-BF1F-EC087544E811}" destId="{CCA5A5AA-93FA-47F6-BC62-594ADB31C4A4}" srcOrd="3" destOrd="0" presId="urn:microsoft.com/office/officeart/2008/layout/VerticalCurvedList"/>
    <dgm:cxn modelId="{C44C065E-926B-4A81-BA64-6154E6093EEE}" type="presParOf" srcId="{E4C4E429-2FF8-4B98-AA07-3275C928253A}" destId="{D9DE0875-1E8E-458B-A6F1-8A014FF3803E}" srcOrd="1" destOrd="0" presId="urn:microsoft.com/office/officeart/2008/layout/VerticalCurvedList"/>
    <dgm:cxn modelId="{532126DF-3789-45B4-876B-0649652A7606}" type="presParOf" srcId="{E4C4E429-2FF8-4B98-AA07-3275C928253A}" destId="{5CE5D9E3-971A-44D3-B3AF-5A7DA10D9EDD}" srcOrd="2" destOrd="0" presId="urn:microsoft.com/office/officeart/2008/layout/VerticalCurvedList"/>
    <dgm:cxn modelId="{A7BF998E-BDDD-451F-A8B8-00170F7A4A11}" type="presParOf" srcId="{5CE5D9E3-971A-44D3-B3AF-5A7DA10D9EDD}" destId="{8ECD8417-7C45-43BD-B351-A18CAAD89BA7}" srcOrd="0" destOrd="0" presId="urn:microsoft.com/office/officeart/2008/layout/VerticalCurvedList"/>
    <dgm:cxn modelId="{AE3EFBD5-1F64-49A0-9243-0EFDD790C36D}" type="presParOf" srcId="{E4C4E429-2FF8-4B98-AA07-3275C928253A}" destId="{92567BC2-84E3-4EBD-96A1-E80BCB35762D}" srcOrd="3" destOrd="0" presId="urn:microsoft.com/office/officeart/2008/layout/VerticalCurvedList"/>
    <dgm:cxn modelId="{1A04A189-7FA5-4A26-987A-0B00DD62C52F}" type="presParOf" srcId="{E4C4E429-2FF8-4B98-AA07-3275C928253A}" destId="{BB9DE8CB-E024-4577-801A-672CDCEFC785}" srcOrd="4" destOrd="0" presId="urn:microsoft.com/office/officeart/2008/layout/VerticalCurvedList"/>
    <dgm:cxn modelId="{8463661C-BDAE-4A8A-A886-8BE32A1172A7}" type="presParOf" srcId="{BB9DE8CB-E024-4577-801A-672CDCEFC785}" destId="{ACC47BA4-08A0-4852-8176-78F5CDF9FBF1}" srcOrd="0" destOrd="0" presId="urn:microsoft.com/office/officeart/2008/layout/VerticalCurvedList"/>
    <dgm:cxn modelId="{2B5851E4-57A5-43EB-962A-9C2BD32D1259}" type="presParOf" srcId="{E4C4E429-2FF8-4B98-AA07-3275C928253A}" destId="{70196AAD-56F4-4478-A2E5-49D48958849C}" srcOrd="5" destOrd="0" presId="urn:microsoft.com/office/officeart/2008/layout/VerticalCurvedList"/>
    <dgm:cxn modelId="{73FB239C-8B5F-4C83-8A91-8AEB35CBFCA8}" type="presParOf" srcId="{E4C4E429-2FF8-4B98-AA07-3275C928253A}" destId="{79B9E9E5-CFE6-41CB-9739-33CAFB3FB7D4}" srcOrd="6" destOrd="0" presId="urn:microsoft.com/office/officeart/2008/layout/VerticalCurvedList"/>
    <dgm:cxn modelId="{91BBE3A6-F1F5-4312-A95F-673C76ADBB24}" type="presParOf" srcId="{79B9E9E5-CFE6-41CB-9739-33CAFB3FB7D4}" destId="{E82DC367-BE73-4A44-A360-2BE62813F10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0BACD4-9FAD-4581-A911-6CB256E04C1C}">
      <dsp:nvSpPr>
        <dsp:cNvPr id="0" name=""/>
        <dsp:cNvSpPr/>
      </dsp:nvSpPr>
      <dsp:spPr>
        <a:xfrm>
          <a:off x="-4879310" y="-747731"/>
          <a:ext cx="5811345" cy="5811345"/>
        </a:xfrm>
        <a:prstGeom prst="blockArc">
          <a:avLst>
            <a:gd name="adj1" fmla="val 18900000"/>
            <a:gd name="adj2" fmla="val 2700000"/>
            <a:gd name="adj3" fmla="val 372"/>
          </a:avLst>
        </a:prstGeom>
        <a:noFill/>
        <a:ln w="12700" cap="flat" cmpd="sng" algn="ctr">
          <a:solidFill>
            <a:schemeClr val="accent1">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DE0875-1E8E-458B-A6F1-8A014FF3803E}">
      <dsp:nvSpPr>
        <dsp:cNvPr id="0" name=""/>
        <dsp:cNvSpPr/>
      </dsp:nvSpPr>
      <dsp:spPr>
        <a:xfrm>
          <a:off x="599438" y="431588"/>
          <a:ext cx="5815219" cy="863176"/>
        </a:xfrm>
        <a:prstGeom prst="rect">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146" tIns="76200" rIns="76200" bIns="76200" numCol="1" spcCol="1270" anchor="ctr" anchorCtr="0">
          <a:noAutofit/>
        </a:bodyPr>
        <a:lstStyle/>
        <a:p>
          <a:pPr marL="0" lvl="0" indent="0" algn="l" defTabSz="1333500">
            <a:lnSpc>
              <a:spcPct val="90000"/>
            </a:lnSpc>
            <a:spcBef>
              <a:spcPct val="0"/>
            </a:spcBef>
            <a:spcAft>
              <a:spcPct val="35000"/>
            </a:spcAft>
            <a:buNone/>
          </a:pPr>
          <a:r>
            <a:rPr lang="zh-CN" sz="3000" kern="1200" dirty="0"/>
            <a:t>为什么要使用模板？</a:t>
          </a:r>
          <a:endParaRPr lang="zh-CN" altLang="en-US" sz="3000" kern="1200" dirty="0"/>
        </a:p>
      </dsp:txBody>
      <dsp:txXfrm>
        <a:off x="599438" y="431588"/>
        <a:ext cx="5815219" cy="863176"/>
      </dsp:txXfrm>
    </dsp:sp>
    <dsp:sp modelId="{8ECD8417-7C45-43BD-B351-A18CAAD89BA7}">
      <dsp:nvSpPr>
        <dsp:cNvPr id="0" name=""/>
        <dsp:cNvSpPr/>
      </dsp:nvSpPr>
      <dsp:spPr>
        <a:xfrm>
          <a:off x="59953" y="323691"/>
          <a:ext cx="1078970" cy="107897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567BC2-84E3-4EBD-96A1-E80BCB35762D}">
      <dsp:nvSpPr>
        <dsp:cNvPr id="0" name=""/>
        <dsp:cNvSpPr/>
      </dsp:nvSpPr>
      <dsp:spPr>
        <a:xfrm>
          <a:off x="913203" y="1726352"/>
          <a:ext cx="5501454" cy="863176"/>
        </a:xfrm>
        <a:prstGeom prst="rect">
          <a:avLst/>
        </a:prstGeom>
        <a:solidFill>
          <a:schemeClr val="accent1">
            <a:shade val="80000"/>
            <a:hueOff val="174641"/>
            <a:satOff val="-3128"/>
            <a:lumOff val="1329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146" tIns="104140" rIns="104140" bIns="104140" numCol="1" spcCol="1270" anchor="ctr" anchorCtr="0">
          <a:noAutofit/>
        </a:bodyPr>
        <a:lstStyle/>
        <a:p>
          <a:pPr marL="0" lvl="0" indent="0" algn="l" defTabSz="1822450">
            <a:lnSpc>
              <a:spcPct val="90000"/>
            </a:lnSpc>
            <a:spcBef>
              <a:spcPct val="0"/>
            </a:spcBef>
            <a:spcAft>
              <a:spcPct val="35000"/>
            </a:spcAft>
            <a:buNone/>
          </a:pPr>
          <a:r>
            <a:rPr lang="zh-CN" sz="4100" b="1" kern="1200" dirty="0"/>
            <a:t>模板的概念</a:t>
          </a:r>
          <a:endParaRPr lang="zh-CN" altLang="en-US" sz="4100" kern="1200" dirty="0"/>
        </a:p>
      </dsp:txBody>
      <dsp:txXfrm>
        <a:off x="913203" y="1726352"/>
        <a:ext cx="5501454" cy="863176"/>
      </dsp:txXfrm>
    </dsp:sp>
    <dsp:sp modelId="{ACC47BA4-08A0-4852-8176-78F5CDF9FBF1}">
      <dsp:nvSpPr>
        <dsp:cNvPr id="0" name=""/>
        <dsp:cNvSpPr/>
      </dsp:nvSpPr>
      <dsp:spPr>
        <a:xfrm>
          <a:off x="373718" y="1618455"/>
          <a:ext cx="1078970" cy="1078970"/>
        </a:xfrm>
        <a:prstGeom prst="ellipse">
          <a:avLst/>
        </a:prstGeom>
        <a:solidFill>
          <a:schemeClr val="lt1">
            <a:hueOff val="0"/>
            <a:satOff val="0"/>
            <a:lumOff val="0"/>
            <a:alphaOff val="0"/>
          </a:schemeClr>
        </a:solidFill>
        <a:ln w="12700" cap="flat" cmpd="sng" algn="ctr">
          <a:solidFill>
            <a:schemeClr val="accent1">
              <a:shade val="80000"/>
              <a:hueOff val="174641"/>
              <a:satOff val="-3128"/>
              <a:lumOff val="1329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96AAD-56F4-4478-A2E5-49D48958849C}">
      <dsp:nvSpPr>
        <dsp:cNvPr id="0" name=""/>
        <dsp:cNvSpPr/>
      </dsp:nvSpPr>
      <dsp:spPr>
        <a:xfrm>
          <a:off x="599438" y="3021117"/>
          <a:ext cx="5815219" cy="863176"/>
        </a:xfrm>
        <a:prstGeom prst="rect">
          <a:avLst/>
        </a:prstGeom>
        <a:solidFill>
          <a:schemeClr val="accent1">
            <a:shade val="80000"/>
            <a:hueOff val="349283"/>
            <a:satOff val="-6256"/>
            <a:lumOff val="2658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146" tIns="104140" rIns="104140" bIns="104140" numCol="1" spcCol="1270" anchor="ctr" anchorCtr="0">
          <a:noAutofit/>
        </a:bodyPr>
        <a:lstStyle/>
        <a:p>
          <a:pPr marL="0" lvl="0" indent="0" algn="l" defTabSz="1822450">
            <a:lnSpc>
              <a:spcPct val="90000"/>
            </a:lnSpc>
            <a:spcBef>
              <a:spcPct val="0"/>
            </a:spcBef>
            <a:spcAft>
              <a:spcPct val="35000"/>
            </a:spcAft>
            <a:buNone/>
          </a:pPr>
          <a:r>
            <a:rPr lang="zh-CN" sz="4100" kern="1200" dirty="0"/>
            <a:t>模板的分类</a:t>
          </a:r>
          <a:endParaRPr lang="zh-CN" altLang="en-US" sz="4100" kern="1200" dirty="0"/>
        </a:p>
      </dsp:txBody>
      <dsp:txXfrm>
        <a:off x="599438" y="3021117"/>
        <a:ext cx="5815219" cy="863176"/>
      </dsp:txXfrm>
    </dsp:sp>
    <dsp:sp modelId="{E82DC367-BE73-4A44-A360-2BE62813F107}">
      <dsp:nvSpPr>
        <dsp:cNvPr id="0" name=""/>
        <dsp:cNvSpPr/>
      </dsp:nvSpPr>
      <dsp:spPr>
        <a:xfrm>
          <a:off x="59953" y="2913220"/>
          <a:ext cx="1078970" cy="1078970"/>
        </a:xfrm>
        <a:prstGeom prst="ellipse">
          <a:avLst/>
        </a:prstGeom>
        <a:solidFill>
          <a:schemeClr val="lt1">
            <a:hueOff val="0"/>
            <a:satOff val="0"/>
            <a:lumOff val="0"/>
            <a:alphaOff val="0"/>
          </a:schemeClr>
        </a:solidFill>
        <a:ln w="12700" cap="flat" cmpd="sng" algn="ctr">
          <a:solidFill>
            <a:schemeClr val="accent1">
              <a:shade val="80000"/>
              <a:hueOff val="349283"/>
              <a:satOff val="-6256"/>
              <a:lumOff val="2658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7EF6DB-5A60-4909-99D4-ED12B0A123EB}" type="datetimeFigureOut">
              <a:rPr lang="zh-CN" altLang="en-US" smtClean="0"/>
              <a:t>2022/6/2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6B194D-9F97-428B-8071-F9DB31D5FD2A}" type="slidenum">
              <a:rPr lang="zh-CN" altLang="en-US" smtClean="0"/>
              <a:t>‹#›</a:t>
            </a:fld>
            <a:endParaRPr lang="zh-CN" altLang="en-US"/>
          </a:p>
        </p:txBody>
      </p:sp>
    </p:spTree>
    <p:extLst>
      <p:ext uri="{BB962C8B-B14F-4D97-AF65-F5344CB8AC3E}">
        <p14:creationId xmlns:p14="http://schemas.microsoft.com/office/powerpoint/2010/main" val="120758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AAD84-6B36-499E-8908-96FCA80894F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472DBC0-3FCC-4F93-B246-2E4A2FC0AC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8BB20A6-6E62-44B3-AB30-724D4BC88508}"/>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C871947A-2988-467A-8498-E1759CED25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EDA13F8-1D3C-4590-A2C8-3313230F58E3}"/>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310534429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22290C-39F0-423E-B25A-D48B3837550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40EFDD5-1661-42B6-B951-7DD49E1853C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1C5B2AF-5350-4DD1-B8FD-B23FD1FF4A58}"/>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0642F78D-5C61-42FB-8C8C-3DA674C9AD2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EFDEFC-0B17-48A6-A77B-B2EE9AA0F1AF}"/>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262152557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AA5F4A2-FBAC-42BF-82C3-BBD15768056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E782D98-57FD-4AF5-80DE-99F62B18927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A18D043-3D30-4B57-9572-0E1189A0E10F}"/>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EECBD0E4-1D68-40A6-9B79-012581C5EC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AE25E6-FD04-418E-A91B-C82AB36509CA}"/>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196888267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E6D0C8-F83D-4D6C-961E-20063D6A06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866E20-DBB5-4BBD-86E5-08727ECBC7B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6571BA-E4A6-4135-9997-11AF225907C3}"/>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693707D9-57BC-43BE-8A12-BC6E0DF0D01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94DDA7-2B0F-493E-9ABC-296F01824DA6}"/>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26359669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E6039-0A35-4712-B26D-672436E189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7207509-7BCB-4EE2-BA6C-4922122C1D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464C455-3C3B-4BBD-94E0-2FC1C1CB3FE8}"/>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E4641642-920C-41D4-941E-A1EAFDBE0A0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8E1E23-2A10-4682-BCF0-FE7E91655A95}"/>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18235921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FB099-497E-4E03-9F2F-E34AE90A132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3CB977-4E6A-408D-A470-9A28B86EC63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9DEBB06-0CC2-4AE5-9BBC-5A246963DF2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EFC25D8-5EDB-48C8-A7F0-22263A3F6BC5}"/>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10150589-E07F-4BF9-B8A9-BBC5F3ED4D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D39B685-4EBB-4030-A7FC-4A1E3CCD3C95}"/>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154032062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D93D89-4A23-4BF5-9D46-9476EDE65A9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15D1754-3C7F-40AE-BFC5-F8DE01B9EB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3595C34-4F54-48C4-9898-3450BD86DD3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96D392B-0536-4B36-862B-CEAA5C611C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0C545C61-8FA5-4FA8-B01F-C7FD3587A9C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75D3B76-6D78-41F7-85C1-71999945DC61}"/>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8" name="页脚占位符 7">
            <a:extLst>
              <a:ext uri="{FF2B5EF4-FFF2-40B4-BE49-F238E27FC236}">
                <a16:creationId xmlns:a16="http://schemas.microsoft.com/office/drawing/2014/main" id="{1F48DA5C-DBC2-4CC4-BD42-D44E095A5C9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5697EF4-B22B-4F46-853B-36F0DA121019}"/>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90362515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E6421-3E83-40BA-908B-043765FBD825}"/>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7C9DD66-72DD-4075-BD53-06D92CD1444B}"/>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4" name="页脚占位符 3">
            <a:extLst>
              <a:ext uri="{FF2B5EF4-FFF2-40B4-BE49-F238E27FC236}">
                <a16:creationId xmlns:a16="http://schemas.microsoft.com/office/drawing/2014/main" id="{67BF52A3-ED72-406F-B89A-71DA12593794}"/>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8F9DD6C-D0B4-4AF9-A96A-DEE48651E939}"/>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22267405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6E26A7C-9F86-442B-8CF1-FB71AB6F5CE0}"/>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3" name="页脚占位符 2">
            <a:extLst>
              <a:ext uri="{FF2B5EF4-FFF2-40B4-BE49-F238E27FC236}">
                <a16:creationId xmlns:a16="http://schemas.microsoft.com/office/drawing/2014/main" id="{7C71368C-6ECF-494B-A941-FD619A4EC7A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B8973B7-EC62-4027-806D-31327AEF6856}"/>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11053206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015FC9-1E71-4557-BBCC-443C77D24F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B2FD63E-792E-49B6-ACE8-0C5513B90E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935E502-D395-43E9-9953-75D1BBC05A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4F9BBA2-2661-41CD-8BF4-C2217EAFFA0E}"/>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F66E0F42-3C9C-41E6-963D-DEF1F0C81B6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1429FC-B588-4B45-914E-9EED0D4D5E3A}"/>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34253124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95B8C-6CDE-42F2-A8B5-5068449758B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6CC5FCB-EE35-40C9-ADB9-ECB8BA8C68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AA542B5-C10A-43D7-80D1-3EA1E44B9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E3EB25D-02DD-4DF6-B43E-CD5C369FBA7B}"/>
              </a:ext>
            </a:extLst>
          </p:cNvPr>
          <p:cNvSpPr>
            <a:spLocks noGrp="1"/>
          </p:cNvSpPr>
          <p:nvPr>
            <p:ph type="dt" sz="half" idx="10"/>
          </p:nvPr>
        </p:nvSpPr>
        <p:spPr/>
        <p:txBody>
          <a:bodyPr/>
          <a:lstStyle/>
          <a:p>
            <a:fld id="{680A0856-6B44-47D3-B167-57BD028F6B31}" type="datetimeFigureOut">
              <a:rPr lang="zh-CN" altLang="en-US" smtClean="0"/>
              <a:t>2022/6/2</a:t>
            </a:fld>
            <a:endParaRPr lang="zh-CN" altLang="en-US"/>
          </a:p>
        </p:txBody>
      </p:sp>
      <p:sp>
        <p:nvSpPr>
          <p:cNvPr id="6" name="页脚占位符 5">
            <a:extLst>
              <a:ext uri="{FF2B5EF4-FFF2-40B4-BE49-F238E27FC236}">
                <a16:creationId xmlns:a16="http://schemas.microsoft.com/office/drawing/2014/main" id="{0FA32DE7-93C7-4181-B550-4CDB0E23A44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4940756-5BE5-47FF-9A3E-C001D40A7323}"/>
              </a:ext>
            </a:extLst>
          </p:cNvPr>
          <p:cNvSpPr>
            <a:spLocks noGrp="1"/>
          </p:cNvSpPr>
          <p:nvPr>
            <p:ph type="sldNum" sz="quarter" idx="12"/>
          </p:nvPr>
        </p:nvSpPr>
        <p:spPr/>
        <p:txBody>
          <a:body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34245536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07B90C-A1C0-4CAA-B5A5-BB6F15E7B0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52D9C3E-86A9-4EC5-B475-0CFFC20042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2BBD6D5-A101-42C3-B431-7B09A26233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0A0856-6B44-47D3-B167-57BD028F6B31}" type="datetimeFigureOut">
              <a:rPr lang="zh-CN" altLang="en-US" smtClean="0"/>
              <a:t>2022/6/2</a:t>
            </a:fld>
            <a:endParaRPr lang="zh-CN" altLang="en-US"/>
          </a:p>
        </p:txBody>
      </p:sp>
      <p:sp>
        <p:nvSpPr>
          <p:cNvPr id="5" name="页脚占位符 4">
            <a:extLst>
              <a:ext uri="{FF2B5EF4-FFF2-40B4-BE49-F238E27FC236}">
                <a16:creationId xmlns:a16="http://schemas.microsoft.com/office/drawing/2014/main" id="{6FAD59DE-277E-4B50-8FC2-0DB4FD18B3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2C3097-8550-410E-B1C9-C4AB4F24F8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B40014-BAF6-4FAC-B1FD-9A6892A7808B}" type="slidenum">
              <a:rPr lang="zh-CN" altLang="en-US" smtClean="0"/>
              <a:t>‹#›</a:t>
            </a:fld>
            <a:endParaRPr lang="zh-CN" altLang="en-US"/>
          </a:p>
        </p:txBody>
      </p:sp>
    </p:spTree>
    <p:extLst>
      <p:ext uri="{BB962C8B-B14F-4D97-AF65-F5344CB8AC3E}">
        <p14:creationId xmlns:p14="http://schemas.microsoft.com/office/powerpoint/2010/main" val="26849073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6.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2.svg"/><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1.png"/><Relationship Id="rId5" Type="http://schemas.openxmlformats.org/officeDocument/2006/relationships/diagramQuickStyle" Target="../diagrams/quickStyle1.xml"/><Relationship Id="rId10" Type="http://schemas.openxmlformats.org/officeDocument/2006/relationships/image" Target="../media/image10.svg"/><Relationship Id="rId4" Type="http://schemas.openxmlformats.org/officeDocument/2006/relationships/diagramLayout" Target="../diagrams/layout1.xml"/><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F1555A1-E3A5-4DD8-8E6C-75F578ABC56F}"/>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22" name="组合 21">
            <a:extLst>
              <a:ext uri="{FF2B5EF4-FFF2-40B4-BE49-F238E27FC236}">
                <a16:creationId xmlns:a16="http://schemas.microsoft.com/office/drawing/2014/main" id="{1EE629A4-C353-4B66-B2E0-CBECFC047313}"/>
              </a:ext>
            </a:extLst>
          </p:cNvPr>
          <p:cNvGrpSpPr/>
          <p:nvPr/>
        </p:nvGrpSpPr>
        <p:grpSpPr>
          <a:xfrm>
            <a:off x="2578608" y="2343096"/>
            <a:ext cx="9613392" cy="3234744"/>
            <a:chOff x="2493726" y="2133474"/>
            <a:chExt cx="9613392" cy="3234744"/>
          </a:xfrm>
        </p:grpSpPr>
        <p:sp>
          <p:nvSpPr>
            <p:cNvPr id="15" name="平行四边形 7">
              <a:extLst>
                <a:ext uri="{FF2B5EF4-FFF2-40B4-BE49-F238E27FC236}">
                  <a16:creationId xmlns:a16="http://schemas.microsoft.com/office/drawing/2014/main" id="{61FD4D09-4BBB-4FF6-A123-E0246BB88984}"/>
                </a:ext>
              </a:extLst>
            </p:cNvPr>
            <p:cNvSpPr/>
            <p:nvPr/>
          </p:nvSpPr>
          <p:spPr>
            <a:xfrm>
              <a:off x="2493726" y="2133474"/>
              <a:ext cx="9613392" cy="3234744"/>
            </a:xfrm>
            <a:custGeom>
              <a:avLst/>
              <a:gdLst>
                <a:gd name="connsiteX0" fmla="*/ 0 w 9814560"/>
                <a:gd name="connsiteY0" fmla="*/ 4191000 h 4191000"/>
                <a:gd name="connsiteX1" fmla="*/ 1047750 w 9814560"/>
                <a:gd name="connsiteY1" fmla="*/ 0 h 4191000"/>
                <a:gd name="connsiteX2" fmla="*/ 9814560 w 9814560"/>
                <a:gd name="connsiteY2" fmla="*/ 0 h 4191000"/>
                <a:gd name="connsiteX3" fmla="*/ 8766810 w 9814560"/>
                <a:gd name="connsiteY3" fmla="*/ 4191000 h 4191000"/>
                <a:gd name="connsiteX4" fmla="*/ 0 w 9814560"/>
                <a:gd name="connsiteY4" fmla="*/ 4191000 h 4191000"/>
                <a:gd name="connsiteX0" fmla="*/ 0 w 8766810"/>
                <a:gd name="connsiteY0" fmla="*/ 4191000 h 4191000"/>
                <a:gd name="connsiteX1" fmla="*/ 1047750 w 8766810"/>
                <a:gd name="connsiteY1" fmla="*/ 0 h 4191000"/>
                <a:gd name="connsiteX2" fmla="*/ 8549640 w 8766810"/>
                <a:gd name="connsiteY2" fmla="*/ 0 h 4191000"/>
                <a:gd name="connsiteX3" fmla="*/ 8766810 w 8766810"/>
                <a:gd name="connsiteY3" fmla="*/ 4191000 h 4191000"/>
                <a:gd name="connsiteX4" fmla="*/ 0 w 8766810"/>
                <a:gd name="connsiteY4" fmla="*/ 4191000 h 4191000"/>
                <a:gd name="connsiteX0" fmla="*/ 0 w 8570041"/>
                <a:gd name="connsiteY0" fmla="*/ 4191000 h 4191000"/>
                <a:gd name="connsiteX1" fmla="*/ 1047750 w 8570041"/>
                <a:gd name="connsiteY1" fmla="*/ 0 h 4191000"/>
                <a:gd name="connsiteX2" fmla="*/ 8549640 w 8570041"/>
                <a:gd name="connsiteY2" fmla="*/ 0 h 4191000"/>
                <a:gd name="connsiteX3" fmla="*/ 8570041 w 8570041"/>
                <a:gd name="connsiteY3" fmla="*/ 4191000 h 4191000"/>
                <a:gd name="connsiteX4" fmla="*/ 0 w 8570041"/>
                <a:gd name="connsiteY4" fmla="*/ 4191000 h 4191000"/>
                <a:gd name="connsiteX0" fmla="*/ 0 w 8570041"/>
                <a:gd name="connsiteY0" fmla="*/ 4191000 h 4191000"/>
                <a:gd name="connsiteX1" fmla="*/ 1047750 w 8570041"/>
                <a:gd name="connsiteY1" fmla="*/ 0 h 4191000"/>
                <a:gd name="connsiteX2" fmla="*/ 8558895 w 8570041"/>
                <a:gd name="connsiteY2" fmla="*/ 0 h 4191000"/>
                <a:gd name="connsiteX3" fmla="*/ 8570041 w 8570041"/>
                <a:gd name="connsiteY3" fmla="*/ 4191000 h 4191000"/>
                <a:gd name="connsiteX4" fmla="*/ 0 w 8570041"/>
                <a:gd name="connsiteY4" fmla="*/ 4191000 h 4191000"/>
                <a:gd name="connsiteX0" fmla="*/ 0 w 8572223"/>
                <a:gd name="connsiteY0" fmla="*/ 4194735 h 4194735"/>
                <a:gd name="connsiteX1" fmla="*/ 1047750 w 8572223"/>
                <a:gd name="connsiteY1" fmla="*/ 3735 h 4194735"/>
                <a:gd name="connsiteX2" fmla="*/ 8570289 w 8572223"/>
                <a:gd name="connsiteY2" fmla="*/ 0 h 4194735"/>
                <a:gd name="connsiteX3" fmla="*/ 8570041 w 8572223"/>
                <a:gd name="connsiteY3" fmla="*/ 4194735 h 4194735"/>
                <a:gd name="connsiteX4" fmla="*/ 0 w 8572223"/>
                <a:gd name="connsiteY4" fmla="*/ 4194735 h 4194735"/>
                <a:gd name="connsiteX0" fmla="*/ 0 w 8645140"/>
                <a:gd name="connsiteY0" fmla="*/ 4194735 h 4194735"/>
                <a:gd name="connsiteX1" fmla="*/ 1120667 w 8645140"/>
                <a:gd name="connsiteY1" fmla="*/ 3735 h 4194735"/>
                <a:gd name="connsiteX2" fmla="*/ 8643206 w 8645140"/>
                <a:gd name="connsiteY2" fmla="*/ 0 h 4194735"/>
                <a:gd name="connsiteX3" fmla="*/ 8642958 w 8645140"/>
                <a:gd name="connsiteY3" fmla="*/ 4194735 h 4194735"/>
                <a:gd name="connsiteX4" fmla="*/ 0 w 8645140"/>
                <a:gd name="connsiteY4" fmla="*/ 4194735 h 4194735"/>
                <a:gd name="connsiteX0" fmla="*/ 0 w 8708942"/>
                <a:gd name="connsiteY0" fmla="*/ 4145017 h 4194735"/>
                <a:gd name="connsiteX1" fmla="*/ 1184469 w 8708942"/>
                <a:gd name="connsiteY1" fmla="*/ 3735 h 4194735"/>
                <a:gd name="connsiteX2" fmla="*/ 8707008 w 8708942"/>
                <a:gd name="connsiteY2" fmla="*/ 0 h 4194735"/>
                <a:gd name="connsiteX3" fmla="*/ 8706760 w 8708942"/>
                <a:gd name="connsiteY3" fmla="*/ 4194735 h 4194735"/>
                <a:gd name="connsiteX4" fmla="*/ 0 w 8708942"/>
                <a:gd name="connsiteY4" fmla="*/ 4145017 h 4194735"/>
                <a:gd name="connsiteX0" fmla="*/ 0 w 8770443"/>
                <a:gd name="connsiteY0" fmla="*/ 4181102 h 4194735"/>
                <a:gd name="connsiteX1" fmla="*/ 1245970 w 8770443"/>
                <a:gd name="connsiteY1" fmla="*/ 3735 h 4194735"/>
                <a:gd name="connsiteX2" fmla="*/ 8768509 w 8770443"/>
                <a:gd name="connsiteY2" fmla="*/ 0 h 4194735"/>
                <a:gd name="connsiteX3" fmla="*/ 8768261 w 8770443"/>
                <a:gd name="connsiteY3" fmla="*/ 4194735 h 4194735"/>
                <a:gd name="connsiteX4" fmla="*/ 0 w 8770443"/>
                <a:gd name="connsiteY4" fmla="*/ 4181102 h 4194735"/>
                <a:gd name="connsiteX0" fmla="*/ 0 w 8744085"/>
                <a:gd name="connsiteY0" fmla="*/ 4157045 h 4194735"/>
                <a:gd name="connsiteX1" fmla="*/ 1219612 w 8744085"/>
                <a:gd name="connsiteY1" fmla="*/ 3735 h 4194735"/>
                <a:gd name="connsiteX2" fmla="*/ 8742151 w 8744085"/>
                <a:gd name="connsiteY2" fmla="*/ 0 h 4194735"/>
                <a:gd name="connsiteX3" fmla="*/ 8741903 w 8744085"/>
                <a:gd name="connsiteY3" fmla="*/ 4194735 h 4194735"/>
                <a:gd name="connsiteX4" fmla="*/ 0 w 8744085"/>
                <a:gd name="connsiteY4" fmla="*/ 4157045 h 4194735"/>
                <a:gd name="connsiteX0" fmla="*/ 0 w 8752872"/>
                <a:gd name="connsiteY0" fmla="*/ 4193131 h 4194735"/>
                <a:gd name="connsiteX1" fmla="*/ 1228399 w 8752872"/>
                <a:gd name="connsiteY1" fmla="*/ 3735 h 4194735"/>
                <a:gd name="connsiteX2" fmla="*/ 8750938 w 8752872"/>
                <a:gd name="connsiteY2" fmla="*/ 0 h 4194735"/>
                <a:gd name="connsiteX3" fmla="*/ 8750690 w 8752872"/>
                <a:gd name="connsiteY3" fmla="*/ 4194735 h 4194735"/>
                <a:gd name="connsiteX4" fmla="*/ 0 w 8752872"/>
                <a:gd name="connsiteY4" fmla="*/ 4193131 h 4194735"/>
                <a:gd name="connsiteX0" fmla="*/ 0 w 8695034"/>
                <a:gd name="connsiteY0" fmla="*/ 4193131 h 4194735"/>
                <a:gd name="connsiteX1" fmla="*/ 1170561 w 8695034"/>
                <a:gd name="connsiteY1" fmla="*/ 3735 h 4194735"/>
                <a:gd name="connsiteX2" fmla="*/ 8693100 w 8695034"/>
                <a:gd name="connsiteY2" fmla="*/ 0 h 4194735"/>
                <a:gd name="connsiteX3" fmla="*/ 8692852 w 8695034"/>
                <a:gd name="connsiteY3" fmla="*/ 4194735 h 4194735"/>
                <a:gd name="connsiteX4" fmla="*/ 0 w 8695034"/>
                <a:gd name="connsiteY4" fmla="*/ 4193131 h 4194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5034" h="4194735">
                  <a:moveTo>
                    <a:pt x="0" y="4193131"/>
                  </a:moveTo>
                  <a:lnTo>
                    <a:pt x="1170561" y="3735"/>
                  </a:lnTo>
                  <a:lnTo>
                    <a:pt x="8693100" y="0"/>
                  </a:lnTo>
                  <a:cubicBezTo>
                    <a:pt x="8699900" y="1397000"/>
                    <a:pt x="8686052" y="2797735"/>
                    <a:pt x="8692852" y="4194735"/>
                  </a:cubicBezTo>
                  <a:lnTo>
                    <a:pt x="0" y="4193131"/>
                  </a:lnTo>
                  <a:close/>
                </a:path>
              </a:pathLst>
            </a:custGeom>
            <a:solidFill>
              <a:schemeClr val="accent1">
                <a:lumMod val="75000"/>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dirty="0"/>
            </a:p>
          </p:txBody>
        </p:sp>
        <p:sp>
          <p:nvSpPr>
            <p:cNvPr id="8" name="平行四边形 7">
              <a:extLst>
                <a:ext uri="{FF2B5EF4-FFF2-40B4-BE49-F238E27FC236}">
                  <a16:creationId xmlns:a16="http://schemas.microsoft.com/office/drawing/2014/main" id="{9DF5BEBA-F68F-4872-B55F-03184F3EDE72}"/>
                </a:ext>
              </a:extLst>
            </p:cNvPr>
            <p:cNvSpPr/>
            <p:nvPr/>
          </p:nvSpPr>
          <p:spPr>
            <a:xfrm>
              <a:off x="2901386" y="2338084"/>
              <a:ext cx="9205732" cy="2834345"/>
            </a:xfrm>
            <a:custGeom>
              <a:avLst/>
              <a:gdLst>
                <a:gd name="connsiteX0" fmla="*/ 0 w 9814560"/>
                <a:gd name="connsiteY0" fmla="*/ 4191000 h 4191000"/>
                <a:gd name="connsiteX1" fmla="*/ 1047750 w 9814560"/>
                <a:gd name="connsiteY1" fmla="*/ 0 h 4191000"/>
                <a:gd name="connsiteX2" fmla="*/ 9814560 w 9814560"/>
                <a:gd name="connsiteY2" fmla="*/ 0 h 4191000"/>
                <a:gd name="connsiteX3" fmla="*/ 8766810 w 9814560"/>
                <a:gd name="connsiteY3" fmla="*/ 4191000 h 4191000"/>
                <a:gd name="connsiteX4" fmla="*/ 0 w 9814560"/>
                <a:gd name="connsiteY4" fmla="*/ 4191000 h 4191000"/>
                <a:gd name="connsiteX0" fmla="*/ 0 w 8766810"/>
                <a:gd name="connsiteY0" fmla="*/ 4191000 h 4191000"/>
                <a:gd name="connsiteX1" fmla="*/ 1047750 w 8766810"/>
                <a:gd name="connsiteY1" fmla="*/ 0 h 4191000"/>
                <a:gd name="connsiteX2" fmla="*/ 8549640 w 8766810"/>
                <a:gd name="connsiteY2" fmla="*/ 0 h 4191000"/>
                <a:gd name="connsiteX3" fmla="*/ 8766810 w 8766810"/>
                <a:gd name="connsiteY3" fmla="*/ 4191000 h 4191000"/>
                <a:gd name="connsiteX4" fmla="*/ 0 w 8766810"/>
                <a:gd name="connsiteY4" fmla="*/ 4191000 h 4191000"/>
                <a:gd name="connsiteX0" fmla="*/ 0 w 8570041"/>
                <a:gd name="connsiteY0" fmla="*/ 4191000 h 4191000"/>
                <a:gd name="connsiteX1" fmla="*/ 1047750 w 8570041"/>
                <a:gd name="connsiteY1" fmla="*/ 0 h 4191000"/>
                <a:gd name="connsiteX2" fmla="*/ 8549640 w 8570041"/>
                <a:gd name="connsiteY2" fmla="*/ 0 h 4191000"/>
                <a:gd name="connsiteX3" fmla="*/ 8570041 w 8570041"/>
                <a:gd name="connsiteY3" fmla="*/ 4191000 h 4191000"/>
                <a:gd name="connsiteX4" fmla="*/ 0 w 8570041"/>
                <a:gd name="connsiteY4" fmla="*/ 4191000 h 4191000"/>
                <a:gd name="connsiteX0" fmla="*/ 0 w 8570041"/>
                <a:gd name="connsiteY0" fmla="*/ 4191000 h 4191000"/>
                <a:gd name="connsiteX1" fmla="*/ 1047750 w 8570041"/>
                <a:gd name="connsiteY1" fmla="*/ 0 h 4191000"/>
                <a:gd name="connsiteX2" fmla="*/ 8558895 w 8570041"/>
                <a:gd name="connsiteY2" fmla="*/ 0 h 4191000"/>
                <a:gd name="connsiteX3" fmla="*/ 8570041 w 8570041"/>
                <a:gd name="connsiteY3" fmla="*/ 4191000 h 4191000"/>
                <a:gd name="connsiteX4" fmla="*/ 0 w 8570041"/>
                <a:gd name="connsiteY4" fmla="*/ 4191000 h 4191000"/>
                <a:gd name="connsiteX0" fmla="*/ 0 w 8576608"/>
                <a:gd name="connsiteY0" fmla="*/ 4191000 h 4191000"/>
                <a:gd name="connsiteX1" fmla="*/ 1047750 w 8576608"/>
                <a:gd name="connsiteY1" fmla="*/ 0 h 4191000"/>
                <a:gd name="connsiteX2" fmla="*/ 8575091 w 8576608"/>
                <a:gd name="connsiteY2" fmla="*/ 0 h 4191000"/>
                <a:gd name="connsiteX3" fmla="*/ 8570041 w 8576608"/>
                <a:gd name="connsiteY3" fmla="*/ 4191000 h 4191000"/>
                <a:gd name="connsiteX4" fmla="*/ 0 w 8576608"/>
                <a:gd name="connsiteY4" fmla="*/ 4191000 h 4191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76608" h="4191000">
                  <a:moveTo>
                    <a:pt x="0" y="4191000"/>
                  </a:moveTo>
                  <a:lnTo>
                    <a:pt x="1047750" y="0"/>
                  </a:lnTo>
                  <a:lnTo>
                    <a:pt x="8575091" y="0"/>
                  </a:lnTo>
                  <a:cubicBezTo>
                    <a:pt x="8581891" y="1397000"/>
                    <a:pt x="8563241" y="2794000"/>
                    <a:pt x="8570041" y="4191000"/>
                  </a:cubicBezTo>
                  <a:lnTo>
                    <a:pt x="0" y="4191000"/>
                  </a:lnTo>
                  <a:close/>
                </a:path>
              </a:pathLst>
            </a:custGeom>
            <a:solidFill>
              <a:schemeClr val="accent1">
                <a:lumMod val="7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C844984C-C40D-4837-B1FB-5875F53EF936}"/>
                </a:ext>
              </a:extLst>
            </p:cNvPr>
            <p:cNvSpPr txBox="1"/>
            <p:nvPr/>
          </p:nvSpPr>
          <p:spPr>
            <a:xfrm>
              <a:off x="5575139" y="2702150"/>
              <a:ext cx="6134581" cy="923330"/>
            </a:xfrm>
            <a:prstGeom prst="rect">
              <a:avLst/>
            </a:prstGeom>
            <a:noFill/>
          </p:spPr>
          <p:txBody>
            <a:bodyPr wrap="square" rtlCol="0">
              <a:spAutoFit/>
            </a:bodyPr>
            <a:lstStyle/>
            <a:p>
              <a:r>
                <a:rPr lang="zh-CN" altLang="en-US" sz="5400" dirty="0">
                  <a:solidFill>
                    <a:schemeClr val="bg1">
                      <a:lumMod val="95000"/>
                    </a:schemeClr>
                  </a:solidFill>
                  <a:latin typeface="方正粗黑宋简体" panose="02000000000000000000" pitchFamily="2" charset="-122"/>
                  <a:ea typeface="方正粗黑宋简体" panose="02000000000000000000" pitchFamily="2" charset="-122"/>
                </a:rPr>
                <a:t>实验十五展示 模板</a:t>
              </a:r>
            </a:p>
          </p:txBody>
        </p:sp>
        <p:sp>
          <p:nvSpPr>
            <p:cNvPr id="13" name="文本框 12">
              <a:extLst>
                <a:ext uri="{FF2B5EF4-FFF2-40B4-BE49-F238E27FC236}">
                  <a16:creationId xmlns:a16="http://schemas.microsoft.com/office/drawing/2014/main" id="{1676F61D-75FA-4CCA-8D03-4203F54690A1}"/>
                </a:ext>
              </a:extLst>
            </p:cNvPr>
            <p:cNvSpPr txBox="1"/>
            <p:nvPr/>
          </p:nvSpPr>
          <p:spPr>
            <a:xfrm>
              <a:off x="3482822" y="4416894"/>
              <a:ext cx="7884490" cy="354841"/>
            </a:xfrm>
            <a:prstGeom prst="rect">
              <a:avLst/>
            </a:prstGeom>
            <a:noFill/>
          </p:spPr>
          <p:txBody>
            <a:bodyPr wrap="square">
              <a:spAutoFit/>
            </a:bodyPr>
            <a:lstStyle/>
            <a:p>
              <a:pPr>
                <a:lnSpc>
                  <a:spcPct val="114000"/>
                </a:lnSpc>
              </a:pPr>
              <a:r>
                <a:rPr lang="en-US" altLang="zh-CN"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《C++</a:t>
              </a:r>
              <a:r>
                <a:rPr lang="zh-CN" altLang="en-US"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程序设计</a:t>
              </a:r>
              <a:r>
                <a:rPr lang="en-US" altLang="zh-CN"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a:t>
              </a:r>
              <a:r>
                <a:rPr lang="zh-CN" altLang="en-US"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实验展示 指导教师</a:t>
              </a:r>
              <a:r>
                <a:rPr lang="en-US" altLang="zh-CN"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a:t>
              </a:r>
              <a:r>
                <a:rPr lang="zh-CN" altLang="en-US" sz="1600" dirty="0">
                  <a:solidFill>
                    <a:schemeClr val="bg1">
                      <a:lumMod val="95000"/>
                    </a:schemeClr>
                  </a:solidFill>
                  <a:latin typeface="汉仪晨妹子" panose="020B0604000101010104" pitchFamily="34" charset="-122"/>
                  <a:ea typeface="汉仪晨妹子" panose="020B0604000101010104" pitchFamily="34" charset="-122"/>
                  <a:cs typeface="Calibri" panose="020F0502020204030204" pitchFamily="34" charset="0"/>
                </a:rPr>
                <a:t>吴清锋</a:t>
              </a:r>
            </a:p>
          </p:txBody>
        </p:sp>
        <p:sp>
          <p:nvSpPr>
            <p:cNvPr id="14" name="文本框 13">
              <a:extLst>
                <a:ext uri="{FF2B5EF4-FFF2-40B4-BE49-F238E27FC236}">
                  <a16:creationId xmlns:a16="http://schemas.microsoft.com/office/drawing/2014/main" id="{BE75EB23-93E7-4B4C-AAA2-11F2AFCF3511}"/>
                </a:ext>
              </a:extLst>
            </p:cNvPr>
            <p:cNvSpPr txBox="1"/>
            <p:nvPr/>
          </p:nvSpPr>
          <p:spPr>
            <a:xfrm>
              <a:off x="6786435" y="3793790"/>
              <a:ext cx="4772815" cy="369332"/>
            </a:xfrm>
            <a:prstGeom prst="rect">
              <a:avLst/>
            </a:prstGeom>
            <a:noFill/>
          </p:spPr>
          <p:txBody>
            <a:bodyPr wrap="square" rtlCol="0">
              <a:spAutoFit/>
            </a:bodyPr>
            <a:lstStyle/>
            <a:p>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汇报人 </a:t>
              </a:r>
              <a:r>
                <a:rPr lang="en-US" altLang="zh-CN" dirty="0">
                  <a:solidFill>
                    <a:schemeClr val="bg1">
                      <a:lumMod val="95000"/>
                    </a:schemeClr>
                  </a:solidFill>
                  <a:latin typeface="思源黑体 CN Bold" panose="020B0800000000000000" pitchFamily="34" charset="-122"/>
                  <a:ea typeface="思源黑体 CN Bold" panose="020B0800000000000000" pitchFamily="34" charset="-122"/>
                </a:rPr>
                <a:t>| </a:t>
              </a:r>
              <a:r>
                <a:rPr lang="zh-CN" altLang="en-US" dirty="0">
                  <a:solidFill>
                    <a:schemeClr val="bg1">
                      <a:lumMod val="95000"/>
                    </a:schemeClr>
                  </a:solidFill>
                  <a:latin typeface="思源黑体 CN Bold" panose="020B0800000000000000" pitchFamily="34" charset="-122"/>
                  <a:ea typeface="思源黑体 CN Bold" panose="020B0800000000000000" pitchFamily="34" charset="-122"/>
                </a:rPr>
                <a:t>今天开摆对不队 黄勖 曾鸿勇 陈伊彬</a:t>
              </a:r>
            </a:p>
          </p:txBody>
        </p:sp>
      </p:grpSp>
      <p:pic>
        <p:nvPicPr>
          <p:cNvPr id="21" name="图片 20">
            <a:extLst>
              <a:ext uri="{FF2B5EF4-FFF2-40B4-BE49-F238E27FC236}">
                <a16:creationId xmlns:a16="http://schemas.microsoft.com/office/drawing/2014/main" id="{558B7D8D-8F4A-40B8-8497-5F9CEC7C67A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36600" y="6030410"/>
            <a:ext cx="2196582" cy="610161"/>
          </a:xfrm>
          <a:prstGeom prst="rect">
            <a:avLst/>
          </a:prstGeom>
        </p:spPr>
      </p:pic>
    </p:spTree>
    <p:extLst>
      <p:ext uri="{BB962C8B-B14F-4D97-AF65-F5344CB8AC3E}">
        <p14:creationId xmlns:p14="http://schemas.microsoft.com/office/powerpoint/2010/main" val="347296265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7" y="596324"/>
            <a:ext cx="2482897"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模板的分类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A45B1-755B-4DE7-ABCD-77280714F5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113938" y="0"/>
            <a:ext cx="4209503" cy="6858000"/>
          </a:xfrm>
          <a:prstGeom prst="rect">
            <a:avLst/>
          </a:prstGeom>
        </p:spPr>
      </p:pic>
      <p:sp>
        <p:nvSpPr>
          <p:cNvPr id="17" name="文本框 13">
            <a:extLst>
              <a:ext uri="{FF2B5EF4-FFF2-40B4-BE49-F238E27FC236}">
                <a16:creationId xmlns:a16="http://schemas.microsoft.com/office/drawing/2014/main" id="{57FEFEFC-93D5-478D-9FBD-A6C397E9FD9E}"/>
              </a:ext>
            </a:extLst>
          </p:cNvPr>
          <p:cNvSpPr txBox="1">
            <a:spLocks noChangeArrowheads="1"/>
          </p:cNvSpPr>
          <p:nvPr/>
        </p:nvSpPr>
        <p:spPr bwMode="auto">
          <a:xfrm>
            <a:off x="3492254" y="758870"/>
            <a:ext cx="1691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404040"/>
                </a:solidFill>
                <a:latin typeface="Segoe UI Emoji" panose="020B0502040204020203" pitchFamily="34" charset="0"/>
                <a:ea typeface="等线" panose="02010600030101010101" pitchFamily="2" charset="-122"/>
                <a:cs typeface="Times New Roman" panose="02020603050405020304" pitchFamily="18" charset="0"/>
              </a:rPr>
              <a:t>类</a:t>
            </a:r>
            <a:r>
              <a:rPr lang="zh-CN" altLang="zh-CN" sz="1800" dirty="0">
                <a:solidFill>
                  <a:srgbClr val="404040"/>
                </a:solidFill>
                <a:effectLst/>
                <a:latin typeface="Segoe UI Emoji" panose="020B0502040204020203" pitchFamily="34" charset="0"/>
                <a:ea typeface="等线" panose="02010600030101010101" pitchFamily="2" charset="-122"/>
                <a:cs typeface="Times New Roman" panose="02020603050405020304" pitchFamily="18" charset="0"/>
              </a:rPr>
              <a:t>模板</a:t>
            </a:r>
            <a:endPar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endParaRPr>
          </a:p>
        </p:txBody>
      </p:sp>
      <p:pic>
        <p:nvPicPr>
          <p:cNvPr id="22" name="图片 21">
            <a:extLst>
              <a:ext uri="{FF2B5EF4-FFF2-40B4-BE49-F238E27FC236}">
                <a16:creationId xmlns:a16="http://schemas.microsoft.com/office/drawing/2014/main" id="{EC6E737A-1B9F-47A7-BFEA-8ED497EE85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71812" y="592441"/>
            <a:ext cx="1691639" cy="469899"/>
          </a:xfrm>
          <a:prstGeom prst="rect">
            <a:avLst/>
          </a:prstGeom>
        </p:spPr>
      </p:pic>
      <p:sp>
        <p:nvSpPr>
          <p:cNvPr id="4" name="Rectangle 2">
            <a:extLst>
              <a:ext uri="{FF2B5EF4-FFF2-40B4-BE49-F238E27FC236}">
                <a16:creationId xmlns:a16="http://schemas.microsoft.com/office/drawing/2014/main" id="{0D76F6B2-B954-F55A-710B-59BA17FDC066}"/>
              </a:ext>
            </a:extLst>
          </p:cNvPr>
          <p:cNvSpPr>
            <a:spLocks noChangeArrowheads="1"/>
          </p:cNvSpPr>
          <p:nvPr/>
        </p:nvSpPr>
        <p:spPr bwMode="auto">
          <a:xfrm>
            <a:off x="668475" y="1678393"/>
            <a:ext cx="7179398"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类模板的使用：</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对于类模板，模板形参的类型必须在类名后的尖括号中明确指定。比如</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A&lt;2&gt; m;</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用这种方法把模板形参设置为</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int</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是错误的（编译错误：</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error C2079: 'a' uses undefined class 'A&lt;int&gt;'</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），类模板形参不存在实参推演的问题。也就是说不能把整型值</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2</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推演为</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int </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型传递给模板形参。要把类模板形参调置为</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int </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型必须这样指定</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A&lt;int&gt; m</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a:t>
            </a:r>
            <a:endPar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在类模板外部定义成员函数的方法为：</a:t>
            </a:r>
            <a:endPar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template&lt;</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模板形参列表</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&gt; </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函数返回类型 类名</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&lt;</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模板形参名</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&gt;::</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函数名</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参数列表</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a:t>
            </a:r>
            <a:r>
              <a:rPr kumimoji="0" lang="zh-CN" altLang="en-US"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函数体</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a:t>
            </a:r>
            <a:r>
              <a:rPr kumimoji="0" lang="en-US" altLang="zh-CN" sz="1400"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rPr>
              <a:t> </a:t>
            </a:r>
            <a:endParaRPr kumimoji="0" lang="en-US" altLang="zh-CN" sz="2800"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比如有两个模板形参</a:t>
            </a:r>
            <a:r>
              <a:rPr kumimoji="0" lang="en-US" altLang="zh-CN"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T1</a:t>
            </a:r>
            <a:r>
              <a:rPr kumimoji="0" lang="zh-CN" altLang="en-US"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a:t>
            </a:r>
            <a:r>
              <a:rPr kumimoji="0" lang="en-US" altLang="zh-CN"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T2</a:t>
            </a:r>
            <a:r>
              <a:rPr kumimoji="0" lang="zh-CN" altLang="en-US"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的类</a:t>
            </a:r>
            <a:r>
              <a:rPr kumimoji="0" lang="en-US" altLang="zh-CN"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A</a:t>
            </a:r>
            <a:r>
              <a:rPr kumimoji="0" lang="zh-CN" altLang="en-US"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中含有一个</a:t>
            </a:r>
            <a:r>
              <a:rPr kumimoji="0" lang="en-US" altLang="zh-CN"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void h()</a:t>
            </a:r>
            <a:r>
              <a:rPr kumimoji="0" lang="zh-CN" altLang="en-US" b="0" i="0" u="none" strike="noStrike" cap="none" normalizeH="0" baseline="0" dirty="0">
                <a:ln>
                  <a:noFill/>
                </a:ln>
                <a:solidFill>
                  <a:srgbClr val="000000"/>
                </a:solidFill>
                <a:effectLst/>
                <a:latin typeface="华文仿宋" panose="02010600040101010101" pitchFamily="2" charset="-122"/>
                <a:ea typeface="华文仿宋" panose="02010600040101010101" pitchFamily="2" charset="-122"/>
                <a:cs typeface="Helvetica" panose="020B0604020202020204" pitchFamily="34" charset="0"/>
              </a:rPr>
              <a:t>函数，则定义该函数的语法为：</a:t>
            </a:r>
            <a:endParaRPr kumimoji="0" lang="zh-CN" altLang="en-US" sz="1400"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template&lt;</a:t>
            </a:r>
            <a:r>
              <a:rPr kumimoji="0" lang="en-US" altLang="zh-CN" b="0" i="0" u="none" strike="noStrike" cap="none" normalizeH="0" baseline="0" dirty="0">
                <a:ln>
                  <a:noFill/>
                </a:ln>
                <a:solidFill>
                  <a:srgbClr val="0000FF"/>
                </a:solidFill>
                <a:effectLst/>
                <a:latin typeface="华文仿宋" panose="02010600040101010101" pitchFamily="2" charset="-122"/>
                <a:ea typeface="华文仿宋" panose="02010600040101010101" pitchFamily="2" charset="-122"/>
                <a:cs typeface="宋体" panose="02010600030101010101" pitchFamily="2" charset="-122"/>
              </a:rPr>
              <a:t>class</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 </a:t>
            </a:r>
            <a:r>
              <a:rPr kumimoji="0" lang="en-US" altLang="zh-CN" b="0" i="0" u="none" strike="noStrike" cap="none" normalizeH="0" baseline="0" dirty="0">
                <a:ln>
                  <a:noFill/>
                </a:ln>
                <a:solidFill>
                  <a:srgbClr val="A31515"/>
                </a:solidFill>
                <a:effectLst/>
                <a:latin typeface="华文仿宋" panose="02010600040101010101" pitchFamily="2" charset="-122"/>
                <a:ea typeface="华文仿宋" panose="02010600040101010101" pitchFamily="2" charset="-122"/>
                <a:cs typeface="宋体" panose="02010600030101010101" pitchFamily="2" charset="-122"/>
              </a:rPr>
              <a:t>T1</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a:t>
            </a:r>
            <a:r>
              <a:rPr kumimoji="0" lang="en-US" altLang="zh-CN" b="0" i="0" u="none" strike="noStrike" cap="none" normalizeH="0" baseline="0" dirty="0">
                <a:ln>
                  <a:noFill/>
                </a:ln>
                <a:solidFill>
                  <a:srgbClr val="0000FF"/>
                </a:solidFill>
                <a:effectLst/>
                <a:latin typeface="华文仿宋" panose="02010600040101010101" pitchFamily="2" charset="-122"/>
                <a:ea typeface="华文仿宋" panose="02010600040101010101" pitchFamily="2" charset="-122"/>
                <a:cs typeface="宋体" panose="02010600030101010101" pitchFamily="2" charset="-122"/>
              </a:rPr>
              <a:t>class</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 </a:t>
            </a:r>
            <a:r>
              <a:rPr kumimoji="0" lang="en-US" altLang="zh-CN" b="0" i="0" u="none" strike="noStrike" cap="none" normalizeH="0" baseline="0" dirty="0">
                <a:ln>
                  <a:noFill/>
                </a:ln>
                <a:solidFill>
                  <a:srgbClr val="A31515"/>
                </a:solidFill>
                <a:effectLst/>
                <a:latin typeface="华文仿宋" panose="02010600040101010101" pitchFamily="2" charset="-122"/>
                <a:ea typeface="华文仿宋" panose="02010600040101010101" pitchFamily="2" charset="-122"/>
                <a:cs typeface="宋体" panose="02010600030101010101" pitchFamily="2" charset="-122"/>
              </a:rPr>
              <a:t>T2</a:t>
            </a:r>
            <a:r>
              <a:rPr kumimoji="0" lang="en-US" altLang="zh-CN"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&gt;</a:t>
            </a:r>
            <a:r>
              <a:rPr kumimoji="0" lang="en-US" altLang="zh-CN" sz="1200"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 </a:t>
            </a:r>
            <a:r>
              <a:rPr kumimoji="0" lang="en-US" altLang="zh-CN" b="0" i="0" u="none" strike="noStrike" cap="none" normalizeH="0" baseline="0" dirty="0">
                <a:ln>
                  <a:noFill/>
                </a:ln>
                <a:solidFill>
                  <a:srgbClr val="A31515"/>
                </a:solidFill>
                <a:effectLst/>
                <a:latin typeface="华文仿宋" panose="02010600040101010101" pitchFamily="2" charset="-122"/>
                <a:ea typeface="华文仿宋" panose="02010600040101010101" pitchFamily="2" charset="-122"/>
                <a:cs typeface="宋体" panose="02010600030101010101" pitchFamily="2" charset="-122"/>
              </a:rPr>
              <a:t>void</a:t>
            </a:r>
            <a:r>
              <a:rPr kumimoji="0" lang="en-US" altLang="zh-CN" sz="1200" b="0" i="0" u="none" strike="noStrike" cap="none" normalizeH="0" baseline="0" dirty="0">
                <a:ln>
                  <a:noFill/>
                </a:ln>
                <a:solidFill>
                  <a:srgbClr val="444444"/>
                </a:solidFill>
                <a:effectLst/>
                <a:latin typeface="华文仿宋" panose="02010600040101010101" pitchFamily="2" charset="-122"/>
                <a:ea typeface="华文仿宋" panose="02010600040101010101" pitchFamily="2" charset="-122"/>
                <a:cs typeface="宋体" panose="02010600030101010101" pitchFamily="2" charset="-122"/>
              </a:rPr>
              <a:t> A&lt;T1,T2&gt;::h(){}</a:t>
            </a:r>
            <a:r>
              <a:rPr kumimoji="0" lang="en-US" altLang="zh-CN" sz="1050"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rPr>
              <a:t> </a:t>
            </a:r>
            <a:endParaRPr kumimoji="0" lang="en-US" altLang="zh-CN" sz="2800"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79184071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7" y="596324"/>
            <a:ext cx="2482897"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模板的分类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A45B1-755B-4DE7-ABCD-77280714F5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113938" y="0"/>
            <a:ext cx="4209503" cy="6858000"/>
          </a:xfrm>
          <a:prstGeom prst="rect">
            <a:avLst/>
          </a:prstGeom>
        </p:spPr>
      </p:pic>
      <p:sp>
        <p:nvSpPr>
          <p:cNvPr id="17" name="文本框 13">
            <a:extLst>
              <a:ext uri="{FF2B5EF4-FFF2-40B4-BE49-F238E27FC236}">
                <a16:creationId xmlns:a16="http://schemas.microsoft.com/office/drawing/2014/main" id="{57FEFEFC-93D5-478D-9FBD-A6C397E9FD9E}"/>
              </a:ext>
            </a:extLst>
          </p:cNvPr>
          <p:cNvSpPr txBox="1">
            <a:spLocks noChangeArrowheads="1"/>
          </p:cNvSpPr>
          <p:nvPr/>
        </p:nvSpPr>
        <p:spPr bwMode="auto">
          <a:xfrm>
            <a:off x="3492254" y="758870"/>
            <a:ext cx="1691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404040"/>
                </a:solidFill>
                <a:latin typeface="Segoe UI Emoji" panose="020B0502040204020203" pitchFamily="34" charset="0"/>
                <a:ea typeface="等线" panose="02010600030101010101" pitchFamily="2" charset="-122"/>
                <a:cs typeface="Times New Roman" panose="02020603050405020304" pitchFamily="18" charset="0"/>
              </a:rPr>
              <a:t>类</a:t>
            </a:r>
            <a:r>
              <a:rPr lang="zh-CN" altLang="zh-CN" sz="1800" dirty="0">
                <a:solidFill>
                  <a:srgbClr val="404040"/>
                </a:solidFill>
                <a:effectLst/>
                <a:latin typeface="Segoe UI Emoji" panose="020B0502040204020203" pitchFamily="34" charset="0"/>
                <a:ea typeface="等线" panose="02010600030101010101" pitchFamily="2" charset="-122"/>
                <a:cs typeface="Times New Roman" panose="02020603050405020304" pitchFamily="18" charset="0"/>
              </a:rPr>
              <a:t>模板</a:t>
            </a:r>
            <a:endPar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endParaRPr>
          </a:p>
        </p:txBody>
      </p:sp>
      <p:pic>
        <p:nvPicPr>
          <p:cNvPr id="22" name="图片 21">
            <a:extLst>
              <a:ext uri="{FF2B5EF4-FFF2-40B4-BE49-F238E27FC236}">
                <a16:creationId xmlns:a16="http://schemas.microsoft.com/office/drawing/2014/main" id="{EC6E737A-1B9F-47A7-BFEA-8ED497EE85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71812" y="592441"/>
            <a:ext cx="1691639" cy="469899"/>
          </a:xfrm>
          <a:prstGeom prst="rect">
            <a:avLst/>
          </a:prstGeom>
        </p:spPr>
      </p:pic>
      <p:sp>
        <p:nvSpPr>
          <p:cNvPr id="4" name="Rectangle 2">
            <a:extLst>
              <a:ext uri="{FF2B5EF4-FFF2-40B4-BE49-F238E27FC236}">
                <a16:creationId xmlns:a16="http://schemas.microsoft.com/office/drawing/2014/main" id="{0D76F6B2-B954-F55A-710B-59BA17FDC066}"/>
              </a:ext>
            </a:extLst>
          </p:cNvPr>
          <p:cNvSpPr>
            <a:spLocks noChangeArrowheads="1"/>
          </p:cNvSpPr>
          <p:nvPr/>
        </p:nvSpPr>
        <p:spPr bwMode="auto">
          <a:xfrm>
            <a:off x="615209" y="1528792"/>
            <a:ext cx="7179398" cy="45243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注意：</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1.</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当在类外面定义类的成员时</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template</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后面的模板形参应与要定义的类的模板形参一致。</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2.</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模板的声明或定义只能在全局，命名空间或类范围内进行。即不能在局部范围，函数内进行，比如不能在</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main</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函数中声明或定义一个模板。</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3.</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其中，</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template </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是声明类模板的关键字，表示声明一个模板，模板参数可以是一个，也可以是多个，可以是类型参数 ，也可以是非类型参数。类型参数由关键字 </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class</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或</a:t>
            </a:r>
            <a:r>
              <a:rPr kumimoji="0" lang="en-US" altLang="zh-CN" b="0" i="0" u="none" strike="noStrike" cap="none" normalizeH="0" baseline="0" dirty="0" err="1">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typename</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 </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及其后面的标识符构成。非类型参数由一个普通参数构成，代表模板定义中的一个常量。（局部特化）</a:t>
            </a: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例：</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template&lt;class </a:t>
            </a:r>
            <a:r>
              <a:rPr kumimoji="0" lang="en-US" altLang="zh-CN" b="0" i="0" u="none" strike="noStrike" cap="none" normalizeH="0" baseline="0" dirty="0" err="1">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type,int</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 width&gt;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//type</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为类型参数，</a:t>
            </a: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width</a:t>
            </a:r>
            <a:r>
              <a:rPr kumimoji="0" lang="zh-CN" altLang="en-US"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为非类型参数</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华文仿宋" panose="02010600040101010101" pitchFamily="2" charset="-122"/>
                <a:ea typeface="华文仿宋" panose="02010600040101010101" pitchFamily="2" charset="-122"/>
                <a:cs typeface="宋体" panose="02010600030101010101" pitchFamily="2" charset="-122"/>
              </a:rPr>
              <a:t>class Graphics;</a:t>
            </a:r>
          </a:p>
        </p:txBody>
      </p:sp>
    </p:spTree>
    <p:extLst>
      <p:ext uri="{BB962C8B-B14F-4D97-AF65-F5344CB8AC3E}">
        <p14:creationId xmlns:p14="http://schemas.microsoft.com/office/powerpoint/2010/main" val="232461505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6A0C1F-0933-4170-8A4B-610FA85FA4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116CA285-63E1-4BC2-89B5-2FF44E44FF9F}"/>
              </a:ext>
            </a:extLst>
          </p:cNvPr>
          <p:cNvSpPr/>
          <p:nvPr/>
        </p:nvSpPr>
        <p:spPr>
          <a:xfrm>
            <a:off x="0" y="0"/>
            <a:ext cx="12192000" cy="6858000"/>
          </a:xfrm>
          <a:prstGeom prst="rect">
            <a:avLst/>
          </a:prstGeom>
          <a:solidFill>
            <a:schemeClr val="accent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D822586-9566-4FD8-863F-C2352A668C3D}"/>
              </a:ext>
            </a:extLst>
          </p:cNvPr>
          <p:cNvSpPr txBox="1"/>
          <p:nvPr/>
        </p:nvSpPr>
        <p:spPr>
          <a:xfrm>
            <a:off x="3632923" y="3172428"/>
            <a:ext cx="5519954" cy="1107996"/>
          </a:xfrm>
          <a:prstGeom prst="rect">
            <a:avLst/>
          </a:prstGeom>
          <a:noFill/>
        </p:spPr>
        <p:txBody>
          <a:bodyPr wrap="square" rtlCol="0">
            <a:spAutoFit/>
          </a:bodyPr>
          <a:lstStyle/>
          <a:p>
            <a:r>
              <a:rPr lang="zh-CN" altLang="en-US" sz="6600" b="1" dirty="0">
                <a:solidFill>
                  <a:schemeClr val="bg1">
                    <a:lumMod val="95000"/>
                  </a:schemeClr>
                </a:solidFill>
                <a:latin typeface="汉仪晨妹子" panose="020B0604000101010104" pitchFamily="34" charset="-122"/>
                <a:ea typeface="汉仪晨妹子" panose="020B0604000101010104" pitchFamily="34" charset="-122"/>
              </a:rPr>
              <a:t>实验过程展示 </a:t>
            </a:r>
            <a:endParaRPr lang="zh-CN" altLang="en-US" sz="6600" b="1" dirty="0">
              <a:latin typeface="汉仪晨妹子" panose="020B0604000101010104" pitchFamily="34" charset="-122"/>
              <a:ea typeface="汉仪晨妹子" panose="020B0604000101010104" pitchFamily="34" charset="-122"/>
            </a:endParaRPr>
          </a:p>
        </p:txBody>
      </p:sp>
      <p:sp>
        <p:nvSpPr>
          <p:cNvPr id="16" name="矩形 15">
            <a:extLst>
              <a:ext uri="{FF2B5EF4-FFF2-40B4-BE49-F238E27FC236}">
                <a16:creationId xmlns:a16="http://schemas.microsoft.com/office/drawing/2014/main" id="{6614897D-272F-41E3-A809-61BB34B93DD6}"/>
              </a:ext>
            </a:extLst>
          </p:cNvPr>
          <p:cNvSpPr/>
          <p:nvPr/>
        </p:nvSpPr>
        <p:spPr>
          <a:xfrm>
            <a:off x="3900668" y="4280424"/>
            <a:ext cx="4761108" cy="461665"/>
          </a:xfrm>
          <a:prstGeom prst="rect">
            <a:avLst/>
          </a:prstGeom>
          <a:noFill/>
        </p:spPr>
        <p:txBody>
          <a:bodyPr wrap="square">
            <a:spAutoFit/>
          </a:bodyPr>
          <a:lstStyle/>
          <a:p>
            <a:pPr algn="ctr"/>
            <a:r>
              <a:rPr lang="zh-CN" altLang="en-US" sz="2400" b="1" dirty="0">
                <a:solidFill>
                  <a:schemeClr val="bg1">
                    <a:lumMod val="95000"/>
                  </a:schemeClr>
                </a:solidFill>
                <a:latin typeface="汉仪晨妹子" panose="020B0604000101010104" pitchFamily="34" charset="-122"/>
                <a:ea typeface="汉仪晨妹子" panose="020B0604000101010104" pitchFamily="34" charset="-122"/>
              </a:rPr>
              <a:t>汇报人：黄勖</a:t>
            </a:r>
            <a:endParaRPr lang="zh-CN" altLang="en-US" sz="2400" b="1" dirty="0">
              <a:latin typeface="汉仪晨妹子" panose="020B0604000101010104" pitchFamily="34" charset="-122"/>
              <a:ea typeface="汉仪晨妹子" panose="020B0604000101010104" pitchFamily="34" charset="-122"/>
            </a:endParaRPr>
          </a:p>
        </p:txBody>
      </p:sp>
      <p:sp>
        <p:nvSpPr>
          <p:cNvPr id="15" name="椭圆 14">
            <a:extLst>
              <a:ext uri="{FF2B5EF4-FFF2-40B4-BE49-F238E27FC236}">
                <a16:creationId xmlns:a16="http://schemas.microsoft.com/office/drawing/2014/main" id="{5A6A9FC9-7342-4570-AEC7-EFB41B0235BB}"/>
              </a:ext>
            </a:extLst>
          </p:cNvPr>
          <p:cNvSpPr/>
          <p:nvPr/>
        </p:nvSpPr>
        <p:spPr>
          <a:xfrm>
            <a:off x="5410200" y="1562100"/>
            <a:ext cx="1325880" cy="1325880"/>
          </a:xfrm>
          <a:prstGeom prst="ellipse">
            <a:avLst/>
          </a:prstGeom>
          <a:no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4000" dirty="0">
                <a:latin typeface="方正兰亭特黑简体" panose="02000000000000000000" pitchFamily="2" charset="-122"/>
                <a:ea typeface="方正兰亭特黑简体" panose="02000000000000000000" pitchFamily="2" charset="-122"/>
              </a:rPr>
              <a:t>02</a:t>
            </a:r>
            <a:endParaRPr lang="zh-CN" altLang="en-US" sz="4000" dirty="0">
              <a:latin typeface="方正兰亭特黑简体" panose="02000000000000000000" pitchFamily="2" charset="-122"/>
              <a:ea typeface="方正兰亭特黑简体" panose="02000000000000000000" pitchFamily="2" charset="-122"/>
            </a:endParaRPr>
          </a:p>
        </p:txBody>
      </p:sp>
      <p:pic>
        <p:nvPicPr>
          <p:cNvPr id="10" name="图片 9">
            <a:extLst>
              <a:ext uri="{FF2B5EF4-FFF2-40B4-BE49-F238E27FC236}">
                <a16:creationId xmlns:a16="http://schemas.microsoft.com/office/drawing/2014/main" id="{11748E6F-0EFB-443C-9FF6-7C10526EADCD}"/>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a:ext>
            </a:extLst>
          </a:blip>
          <a:stretch>
            <a:fillRect/>
          </a:stretch>
        </p:blipFill>
        <p:spPr>
          <a:xfrm>
            <a:off x="9812778" y="439140"/>
            <a:ext cx="2196582" cy="610161"/>
          </a:xfrm>
          <a:prstGeom prst="rect">
            <a:avLst/>
          </a:prstGeom>
        </p:spPr>
      </p:pic>
    </p:spTree>
    <p:extLst>
      <p:ext uri="{BB962C8B-B14F-4D97-AF65-F5344CB8AC3E}">
        <p14:creationId xmlns:p14="http://schemas.microsoft.com/office/powerpoint/2010/main" val="28976805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6A0C1F-0933-4170-8A4B-610FA85FA488}"/>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116CA285-63E1-4BC2-89B5-2FF44E44FF9F}"/>
              </a:ext>
            </a:extLst>
          </p:cNvPr>
          <p:cNvSpPr/>
          <p:nvPr/>
        </p:nvSpPr>
        <p:spPr>
          <a:xfrm>
            <a:off x="0" y="0"/>
            <a:ext cx="12192000" cy="6858000"/>
          </a:xfrm>
          <a:prstGeom prst="rect">
            <a:avLst/>
          </a:prstGeom>
          <a:solidFill>
            <a:schemeClr val="accent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D822586-9566-4FD8-863F-C2352A668C3D}"/>
              </a:ext>
            </a:extLst>
          </p:cNvPr>
          <p:cNvSpPr txBox="1"/>
          <p:nvPr/>
        </p:nvSpPr>
        <p:spPr>
          <a:xfrm>
            <a:off x="2857829" y="3030204"/>
            <a:ext cx="6476342" cy="1107996"/>
          </a:xfrm>
          <a:prstGeom prst="rect">
            <a:avLst/>
          </a:prstGeom>
          <a:noFill/>
        </p:spPr>
        <p:txBody>
          <a:bodyPr wrap="square" rtlCol="0">
            <a:spAutoFit/>
          </a:bodyPr>
          <a:lstStyle/>
          <a:p>
            <a:r>
              <a:rPr lang="zh-CN" altLang="en-US" sz="6600" b="1" dirty="0">
                <a:solidFill>
                  <a:schemeClr val="bg1">
                    <a:lumMod val="95000"/>
                  </a:schemeClr>
                </a:solidFill>
                <a:latin typeface="汉仪晨妹子" panose="020B0604000101010104" pitchFamily="34" charset="-122"/>
                <a:ea typeface="汉仪晨妹子" panose="020B0604000101010104" pitchFamily="34" charset="-122"/>
              </a:rPr>
              <a:t>实验心得与总结 </a:t>
            </a:r>
            <a:endParaRPr lang="zh-CN" altLang="en-US" sz="6600" b="1" dirty="0">
              <a:latin typeface="汉仪晨妹子" panose="020B0604000101010104" pitchFamily="34" charset="-122"/>
              <a:ea typeface="汉仪晨妹子" panose="020B0604000101010104" pitchFamily="34" charset="-122"/>
            </a:endParaRPr>
          </a:p>
        </p:txBody>
      </p:sp>
      <p:sp>
        <p:nvSpPr>
          <p:cNvPr id="16" name="矩形 15">
            <a:extLst>
              <a:ext uri="{FF2B5EF4-FFF2-40B4-BE49-F238E27FC236}">
                <a16:creationId xmlns:a16="http://schemas.microsoft.com/office/drawing/2014/main" id="{6614897D-272F-41E3-A809-61BB34B93DD6}"/>
              </a:ext>
            </a:extLst>
          </p:cNvPr>
          <p:cNvSpPr/>
          <p:nvPr/>
        </p:nvSpPr>
        <p:spPr>
          <a:xfrm>
            <a:off x="3715446" y="4138200"/>
            <a:ext cx="4761108" cy="461665"/>
          </a:xfrm>
          <a:prstGeom prst="rect">
            <a:avLst/>
          </a:prstGeom>
          <a:noFill/>
        </p:spPr>
        <p:txBody>
          <a:bodyPr wrap="square">
            <a:spAutoFit/>
          </a:bodyPr>
          <a:lstStyle/>
          <a:p>
            <a:pPr algn="ctr"/>
            <a:r>
              <a:rPr lang="zh-CN" altLang="en-US" sz="24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汇报人：陈伊彬</a:t>
            </a:r>
            <a:endParaRPr kumimoji="0" lang="en-US" altLang="zh-CN" sz="2400" b="1" i="0" u="none" strike="noStrike" kern="0" cap="none" spc="0" normalizeH="0" baseline="0" noProof="0" dirty="0">
              <a:ln>
                <a:noFill/>
              </a:ln>
              <a:solidFill>
                <a:schemeClr val="bg1"/>
              </a:solidFill>
              <a:effectLst/>
              <a:uLnTx/>
              <a:uFillTx/>
              <a:latin typeface="汉仪晨妹子" panose="020B0604000101010104" pitchFamily="34" charset="-122"/>
              <a:ea typeface="汉仪晨妹子" panose="020B0604000101010104" pitchFamily="34" charset="-122"/>
              <a:sym typeface="+mn-ea"/>
            </a:endParaRPr>
          </a:p>
        </p:txBody>
      </p:sp>
      <p:sp>
        <p:nvSpPr>
          <p:cNvPr id="15" name="椭圆 14">
            <a:extLst>
              <a:ext uri="{FF2B5EF4-FFF2-40B4-BE49-F238E27FC236}">
                <a16:creationId xmlns:a16="http://schemas.microsoft.com/office/drawing/2014/main" id="{5A6A9FC9-7342-4570-AEC7-EFB41B0235BB}"/>
              </a:ext>
            </a:extLst>
          </p:cNvPr>
          <p:cNvSpPr/>
          <p:nvPr/>
        </p:nvSpPr>
        <p:spPr>
          <a:xfrm>
            <a:off x="5410200" y="1562100"/>
            <a:ext cx="1325880" cy="1325880"/>
          </a:xfrm>
          <a:prstGeom prst="ellipse">
            <a:avLst/>
          </a:prstGeom>
          <a:no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4000" dirty="0">
                <a:latin typeface="方正兰亭特黑简体" panose="02000000000000000000" pitchFamily="2" charset="-122"/>
                <a:ea typeface="方正兰亭特黑简体" panose="02000000000000000000" pitchFamily="2" charset="-122"/>
              </a:rPr>
              <a:t>03</a:t>
            </a:r>
            <a:endParaRPr lang="zh-CN" altLang="en-US" sz="4000" dirty="0">
              <a:latin typeface="方正兰亭特黑简体" panose="02000000000000000000" pitchFamily="2" charset="-122"/>
              <a:ea typeface="方正兰亭特黑简体" panose="02000000000000000000" pitchFamily="2" charset="-122"/>
            </a:endParaRPr>
          </a:p>
        </p:txBody>
      </p:sp>
      <p:pic>
        <p:nvPicPr>
          <p:cNvPr id="10" name="图片 9">
            <a:extLst>
              <a:ext uri="{FF2B5EF4-FFF2-40B4-BE49-F238E27FC236}">
                <a16:creationId xmlns:a16="http://schemas.microsoft.com/office/drawing/2014/main" id="{11748E6F-0EFB-443C-9FF6-7C10526EADCD}"/>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a:ext>
            </a:extLst>
          </a:blip>
          <a:stretch>
            <a:fillRect/>
          </a:stretch>
        </p:blipFill>
        <p:spPr>
          <a:xfrm>
            <a:off x="9812778" y="439140"/>
            <a:ext cx="2196582" cy="610161"/>
          </a:xfrm>
          <a:prstGeom prst="rect">
            <a:avLst/>
          </a:prstGeom>
        </p:spPr>
      </p:pic>
    </p:spTree>
    <p:extLst>
      <p:ext uri="{BB962C8B-B14F-4D97-AF65-F5344CB8AC3E}">
        <p14:creationId xmlns:p14="http://schemas.microsoft.com/office/powerpoint/2010/main" val="1317697022"/>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8" y="596324"/>
            <a:ext cx="2802492"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实验心得</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76E653C-4E1B-41C1-BCC5-CB6D744EAD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508849" y="1550961"/>
            <a:ext cx="3844413" cy="1322439"/>
          </a:xfrm>
          <a:prstGeom prst="rect">
            <a:avLst/>
          </a:prstGeom>
        </p:spPr>
      </p:pic>
      <p:pic>
        <p:nvPicPr>
          <p:cNvPr id="9" name="图片 8">
            <a:extLst>
              <a:ext uri="{FF2B5EF4-FFF2-40B4-BE49-F238E27FC236}">
                <a16:creationId xmlns:a16="http://schemas.microsoft.com/office/drawing/2014/main" id="{87A4CDFE-AD59-4891-A558-DBEBDA15FB0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76502" y="3239729"/>
            <a:ext cx="3844413" cy="1322439"/>
          </a:xfrm>
          <a:prstGeom prst="rect">
            <a:avLst/>
          </a:prstGeom>
        </p:spPr>
      </p:pic>
      <p:pic>
        <p:nvPicPr>
          <p:cNvPr id="10" name="图片 9">
            <a:extLst>
              <a:ext uri="{FF2B5EF4-FFF2-40B4-BE49-F238E27FC236}">
                <a16:creationId xmlns:a16="http://schemas.microsoft.com/office/drawing/2014/main" id="{D3FF93F5-2824-4344-8729-81535CE2810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525"/>
          <a:stretch/>
        </p:blipFill>
        <p:spPr>
          <a:xfrm>
            <a:off x="7508849" y="4926590"/>
            <a:ext cx="3844413" cy="1322439"/>
          </a:xfrm>
          <a:prstGeom prst="rect">
            <a:avLst/>
          </a:prstGeom>
        </p:spPr>
      </p:pic>
      <p:sp>
        <p:nvSpPr>
          <p:cNvPr id="12" name="文本框 66">
            <a:extLst>
              <a:ext uri="{FF2B5EF4-FFF2-40B4-BE49-F238E27FC236}">
                <a16:creationId xmlns:a16="http://schemas.microsoft.com/office/drawing/2014/main" id="{DD801C2E-992B-43BF-91A4-0B798FFEFFAD}"/>
              </a:ext>
            </a:extLst>
          </p:cNvPr>
          <p:cNvSpPr txBox="1">
            <a:spLocks noChangeArrowheads="1"/>
          </p:cNvSpPr>
          <p:nvPr/>
        </p:nvSpPr>
        <p:spPr bwMode="auto">
          <a:xfrm>
            <a:off x="215640" y="1548330"/>
            <a:ext cx="6744453" cy="4560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在本次实验中，我们接触了类模板和函数模板，它俩都是用标志性的</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template</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开头，后跟类型参数；而类型参数不能为空，多个类型参数之间用逗号隔开。不同的是，函数模板中定义的类型参数可以用在函数声明和函数定义中，类模板中定义的类型参数可以用在类声明和类实现中。但类模板的目的同样是将数据的类型参数化。</a:t>
            </a:r>
          </a:p>
          <a:p>
            <a:pPr>
              <a:lnSpc>
                <a:spcPct val="150000"/>
              </a:lnSpc>
            </a:pP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模板的诞生让程序员得以减少不少冗余代码，让代码看起来更加简洁，更加赏心悦目。以本次实验报告中代码阅读改错的第二题为例，在模板类定义中我们仅需定义一个</a:t>
            </a:r>
            <a:r>
              <a:rPr lang="en-US" altLang="zh-CN" sz="1500" b="1" dirty="0" err="1">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Myclass</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，便相当于同时定义了形参是</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int</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float</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double</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char</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各种基础类型的情况，甚至咱自己定义的类型也适用，一开多。虽然减少了很多代码，但我们希望模板类该有的功能却没有因此减少。仅需在</a:t>
            </a:r>
            <a:r>
              <a:rPr lang="en-US" altLang="zh-CN" sz="1500" b="1" dirty="0" err="1">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Myclass</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的类对象前加上以</a:t>
            </a:r>
            <a:r>
              <a:rPr lang="en-US" altLang="zh-CN"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&lt; &gt;</a:t>
            </a: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包含的类型名，我们便定义出对应的类。</a:t>
            </a:r>
          </a:p>
          <a:p>
            <a:pPr>
              <a:lnSpc>
                <a:spcPct val="150000"/>
              </a:lnSpc>
            </a:pPr>
            <a:r>
              <a:rPr lang="zh-CN" altLang="en-US" sz="15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也正是有着这么多像模板一样方便的“好东西”，程序猿神奇的手，每时每刻，这双手得以改变着世界的交互方式！</a:t>
            </a:r>
          </a:p>
        </p:txBody>
      </p:sp>
      <p:pic>
        <p:nvPicPr>
          <p:cNvPr id="16" name="图片 15">
            <a:extLst>
              <a:ext uri="{FF2B5EF4-FFF2-40B4-BE49-F238E27FC236}">
                <a16:creationId xmlns:a16="http://schemas.microsoft.com/office/drawing/2014/main" id="{B4D736FC-F27F-41E6-87DD-91BC274B3C3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639064" y="473684"/>
            <a:ext cx="1990296" cy="552859"/>
          </a:xfrm>
          <a:prstGeom prst="rect">
            <a:avLst/>
          </a:prstGeom>
        </p:spPr>
      </p:pic>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73399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6A0C1F-0933-4170-8A4B-610FA85FA488}"/>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116CA285-63E1-4BC2-89B5-2FF44E44FF9F}"/>
              </a:ext>
            </a:extLst>
          </p:cNvPr>
          <p:cNvSpPr/>
          <p:nvPr/>
        </p:nvSpPr>
        <p:spPr>
          <a:xfrm>
            <a:off x="0" y="0"/>
            <a:ext cx="12192000" cy="6858000"/>
          </a:xfrm>
          <a:prstGeom prst="rect">
            <a:avLst/>
          </a:prstGeom>
          <a:solidFill>
            <a:schemeClr val="accent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D822586-9566-4FD8-863F-C2352A668C3D}"/>
              </a:ext>
            </a:extLst>
          </p:cNvPr>
          <p:cNvSpPr txBox="1"/>
          <p:nvPr/>
        </p:nvSpPr>
        <p:spPr>
          <a:xfrm>
            <a:off x="4223981" y="3172428"/>
            <a:ext cx="4761109" cy="1107996"/>
          </a:xfrm>
          <a:prstGeom prst="rect">
            <a:avLst/>
          </a:prstGeom>
          <a:noFill/>
        </p:spPr>
        <p:txBody>
          <a:bodyPr wrap="square" rtlCol="0">
            <a:spAutoFit/>
          </a:bodyPr>
          <a:lstStyle/>
          <a:p>
            <a:r>
              <a:rPr lang="zh-CN" altLang="en-US" sz="6600" b="1" dirty="0">
                <a:solidFill>
                  <a:schemeClr val="bg1">
                    <a:lumMod val="95000"/>
                  </a:schemeClr>
                </a:solidFill>
                <a:latin typeface="汉仪晨妹子" panose="020B0604000101010104" pitchFamily="34" charset="-122"/>
                <a:ea typeface="汉仪晨妹子" panose="020B0604000101010104" pitchFamily="34" charset="-122"/>
              </a:rPr>
              <a:t>拓展阅读</a:t>
            </a:r>
          </a:p>
        </p:txBody>
      </p:sp>
      <p:sp>
        <p:nvSpPr>
          <p:cNvPr id="16" name="矩形 15">
            <a:extLst>
              <a:ext uri="{FF2B5EF4-FFF2-40B4-BE49-F238E27FC236}">
                <a16:creationId xmlns:a16="http://schemas.microsoft.com/office/drawing/2014/main" id="{6614897D-272F-41E3-A809-61BB34B93DD6}"/>
              </a:ext>
            </a:extLst>
          </p:cNvPr>
          <p:cNvSpPr/>
          <p:nvPr/>
        </p:nvSpPr>
        <p:spPr>
          <a:xfrm>
            <a:off x="3715446" y="4280424"/>
            <a:ext cx="4761108" cy="461665"/>
          </a:xfrm>
          <a:prstGeom prst="rect">
            <a:avLst/>
          </a:prstGeom>
          <a:noFill/>
        </p:spPr>
        <p:txBody>
          <a:bodyPr wrap="square">
            <a:spAutoFit/>
          </a:bodyPr>
          <a:lstStyle/>
          <a:p>
            <a:pPr algn="ctr"/>
            <a:r>
              <a:rPr lang="zh-CN" altLang="en-US" sz="24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汇报人：黄勖</a:t>
            </a:r>
            <a:endParaRPr kumimoji="0" lang="en-US" altLang="zh-CN" sz="2400" b="1" i="0" u="none" strike="noStrike" kern="0" cap="none" spc="0" normalizeH="0" baseline="0" noProof="0" dirty="0">
              <a:ln>
                <a:noFill/>
              </a:ln>
              <a:solidFill>
                <a:schemeClr val="bg1"/>
              </a:solidFill>
              <a:effectLst/>
              <a:uLnTx/>
              <a:uFillTx/>
              <a:latin typeface="汉仪晨妹子" panose="020B0604000101010104" pitchFamily="34" charset="-122"/>
              <a:ea typeface="汉仪晨妹子" panose="020B0604000101010104" pitchFamily="34" charset="-122"/>
              <a:sym typeface="+mn-ea"/>
            </a:endParaRPr>
          </a:p>
        </p:txBody>
      </p:sp>
      <p:sp>
        <p:nvSpPr>
          <p:cNvPr id="15" name="椭圆 14">
            <a:extLst>
              <a:ext uri="{FF2B5EF4-FFF2-40B4-BE49-F238E27FC236}">
                <a16:creationId xmlns:a16="http://schemas.microsoft.com/office/drawing/2014/main" id="{5A6A9FC9-7342-4570-AEC7-EFB41B0235BB}"/>
              </a:ext>
            </a:extLst>
          </p:cNvPr>
          <p:cNvSpPr/>
          <p:nvPr/>
        </p:nvSpPr>
        <p:spPr>
          <a:xfrm>
            <a:off x="5410200" y="1562100"/>
            <a:ext cx="1325880" cy="1325880"/>
          </a:xfrm>
          <a:prstGeom prst="ellipse">
            <a:avLst/>
          </a:prstGeom>
          <a:no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4000" dirty="0">
                <a:latin typeface="方正兰亭特黑简体" panose="02000000000000000000" pitchFamily="2" charset="-122"/>
                <a:ea typeface="方正兰亭特黑简体" panose="02000000000000000000" pitchFamily="2" charset="-122"/>
              </a:rPr>
              <a:t>04</a:t>
            </a:r>
            <a:endParaRPr lang="zh-CN" altLang="en-US" sz="4000" dirty="0">
              <a:latin typeface="方正兰亭特黑简体" panose="02000000000000000000" pitchFamily="2" charset="-122"/>
              <a:ea typeface="方正兰亭特黑简体" panose="02000000000000000000" pitchFamily="2" charset="-122"/>
            </a:endParaRPr>
          </a:p>
        </p:txBody>
      </p:sp>
      <p:pic>
        <p:nvPicPr>
          <p:cNvPr id="10" name="图片 9">
            <a:extLst>
              <a:ext uri="{FF2B5EF4-FFF2-40B4-BE49-F238E27FC236}">
                <a16:creationId xmlns:a16="http://schemas.microsoft.com/office/drawing/2014/main" id="{11748E6F-0EFB-443C-9FF6-7C10526EADCD}"/>
              </a:ext>
            </a:extLst>
          </p:cNvPr>
          <p:cNvPicPr>
            <a:picLocks noChangeAspect="1"/>
          </p:cNvPicPr>
          <p:nvPr/>
        </p:nvPicPr>
        <p:blipFill>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37285" y="5856092"/>
            <a:ext cx="2196582" cy="610161"/>
          </a:xfrm>
          <a:prstGeom prst="rect">
            <a:avLst/>
          </a:prstGeom>
        </p:spPr>
      </p:pic>
    </p:spTree>
    <p:extLst>
      <p:ext uri="{BB962C8B-B14F-4D97-AF65-F5344CB8AC3E}">
        <p14:creationId xmlns:p14="http://schemas.microsoft.com/office/powerpoint/2010/main" val="107018631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433C7A7-22AF-4672-B792-A398DDF2853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932776"/>
          </a:xfrm>
          <a:prstGeom prst="rect">
            <a:avLst/>
          </a:prstGeom>
        </p:spPr>
      </p:pic>
      <p:sp>
        <p:nvSpPr>
          <p:cNvPr id="30" name="矩形 29">
            <a:extLst>
              <a:ext uri="{FF2B5EF4-FFF2-40B4-BE49-F238E27FC236}">
                <a16:creationId xmlns:a16="http://schemas.microsoft.com/office/drawing/2014/main" id="{9925E0A0-72ED-4B1B-8843-E64453418897}"/>
              </a:ext>
            </a:extLst>
          </p:cNvPr>
          <p:cNvSpPr/>
          <p:nvPr/>
        </p:nvSpPr>
        <p:spPr>
          <a:xfrm>
            <a:off x="-1" y="-1"/>
            <a:ext cx="12192000" cy="693277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94FB374D-2869-4484-9C9B-5EA95C760D21}"/>
              </a:ext>
            </a:extLst>
          </p:cNvPr>
          <p:cNvSpPr txBox="1"/>
          <p:nvPr/>
        </p:nvSpPr>
        <p:spPr>
          <a:xfrm>
            <a:off x="1121438" y="596324"/>
            <a:ext cx="2107034"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拓展阅读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C43E4234-11F7-4E29-8423-CA67C1EFB61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20270" y="653761"/>
            <a:ext cx="1691639" cy="469899"/>
          </a:xfrm>
          <a:prstGeom prst="rect">
            <a:avLst/>
          </a:prstGeom>
        </p:spPr>
      </p:pic>
      <p:sp>
        <p:nvSpPr>
          <p:cNvPr id="37" name="流程图: 卡片 36">
            <a:extLst>
              <a:ext uri="{FF2B5EF4-FFF2-40B4-BE49-F238E27FC236}">
                <a16:creationId xmlns:a16="http://schemas.microsoft.com/office/drawing/2014/main" id="{DEE8C619-7595-40FE-A791-E33B433C1D53}"/>
              </a:ext>
            </a:extLst>
          </p:cNvPr>
          <p:cNvSpPr/>
          <p:nvPr/>
        </p:nvSpPr>
        <p:spPr>
          <a:xfrm>
            <a:off x="7781470" y="1181099"/>
            <a:ext cx="3597628" cy="5277981"/>
          </a:xfrm>
          <a:prstGeom prst="flowChartPunchedCard">
            <a:avLst/>
          </a:prstGeom>
          <a:blipFill dpi="0" rotWithShape="1">
            <a:blip r:embed="rId4">
              <a:extLst>
                <a:ext uri="{28A0092B-C50C-407E-A947-70E740481C1C}">
                  <a14:useLocalDpi xmlns:a14="http://schemas.microsoft.com/office/drawing/2010/main"/>
                </a:ext>
              </a:extLst>
            </a:blip>
            <a:srcRect/>
            <a:stretch>
              <a:fillRect/>
            </a:stretch>
          </a:blipFill>
          <a:ln>
            <a:noFill/>
          </a:ln>
          <a:effectLst>
            <a:outerShdw blurRad="393700" dist="152400" dir="30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F26D014D-79C0-4C2C-B820-EF0FFEAE8A1E}"/>
              </a:ext>
            </a:extLst>
          </p:cNvPr>
          <p:cNvSpPr/>
          <p:nvPr/>
        </p:nvSpPr>
        <p:spPr>
          <a:xfrm>
            <a:off x="803758" y="1989441"/>
            <a:ext cx="6577584" cy="3879386"/>
          </a:xfrm>
          <a:custGeom>
            <a:avLst/>
            <a:gdLst>
              <a:gd name="connsiteX0" fmla="*/ 0 w 6568440"/>
              <a:gd name="connsiteY0" fmla="*/ 0 h 1490446"/>
              <a:gd name="connsiteX1" fmla="*/ 6568440 w 6568440"/>
              <a:gd name="connsiteY1" fmla="*/ 0 h 1490446"/>
              <a:gd name="connsiteX2" fmla="*/ 6568440 w 6568440"/>
              <a:gd name="connsiteY2" fmla="*/ 1490446 h 1490446"/>
              <a:gd name="connsiteX3" fmla="*/ 0 w 6568440"/>
              <a:gd name="connsiteY3" fmla="*/ 1490446 h 1490446"/>
              <a:gd name="connsiteX4" fmla="*/ 0 w 6568440"/>
              <a:gd name="connsiteY4" fmla="*/ 0 h 1490446"/>
              <a:gd name="connsiteX0" fmla="*/ 9144 w 6577584"/>
              <a:gd name="connsiteY0" fmla="*/ 0 h 2112238"/>
              <a:gd name="connsiteX1" fmla="*/ 6577584 w 6577584"/>
              <a:gd name="connsiteY1" fmla="*/ 0 h 2112238"/>
              <a:gd name="connsiteX2" fmla="*/ 6577584 w 6577584"/>
              <a:gd name="connsiteY2" fmla="*/ 1490446 h 2112238"/>
              <a:gd name="connsiteX3" fmla="*/ 0 w 6577584"/>
              <a:gd name="connsiteY3" fmla="*/ 2112238 h 2112238"/>
              <a:gd name="connsiteX4" fmla="*/ 9144 w 6577584"/>
              <a:gd name="connsiteY4" fmla="*/ 0 h 2112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7584" h="2112238">
                <a:moveTo>
                  <a:pt x="9144" y="0"/>
                </a:moveTo>
                <a:lnTo>
                  <a:pt x="6577584" y="0"/>
                </a:lnTo>
                <a:lnTo>
                  <a:pt x="6577584" y="1490446"/>
                </a:lnTo>
                <a:lnTo>
                  <a:pt x="0" y="2112238"/>
                </a:lnTo>
                <a:lnTo>
                  <a:pt x="9144" y="0"/>
                </a:lnTo>
                <a:close/>
              </a:path>
            </a:pathLst>
          </a:custGeom>
          <a:solidFill>
            <a:schemeClr val="tx2">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1" name="文本框 66">
            <a:extLst>
              <a:ext uri="{FF2B5EF4-FFF2-40B4-BE49-F238E27FC236}">
                <a16:creationId xmlns:a16="http://schemas.microsoft.com/office/drawing/2014/main" id="{A43B1CCE-8D16-4861-98B6-EB77AD34B455}"/>
              </a:ext>
            </a:extLst>
          </p:cNvPr>
          <p:cNvSpPr txBox="1">
            <a:spLocks noChangeArrowheads="1"/>
          </p:cNvSpPr>
          <p:nvPr/>
        </p:nvSpPr>
        <p:spPr bwMode="auto">
          <a:xfrm>
            <a:off x="1075767" y="2212088"/>
            <a:ext cx="5844489" cy="27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非类型模板参数</a:t>
            </a:r>
          </a:p>
          <a:p>
            <a:pPr>
              <a:lnSpc>
                <a:spcPct val="150000"/>
              </a:lnSpc>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在我们平时使用模板时</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非类型模板参数用的较少一些</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其实在模板参数可以分为两种 </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a:t>
            </a:r>
          </a:p>
          <a:p>
            <a:pPr>
              <a:lnSpc>
                <a:spcPct val="150000"/>
              </a:lnSpc>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类型参数 </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在关键字</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class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或者 </a:t>
            </a:r>
            <a:r>
              <a:rPr lang="en-US" altLang="zh-CN" dirty="0" err="1">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typename</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之后的类型名称 例如 </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int , char, string ,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也可以是自己实现的自定义类型</a:t>
            </a:r>
          </a:p>
          <a:p>
            <a:pPr>
              <a:lnSpc>
                <a:spcPct val="150000"/>
              </a:lnSpc>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非类型参数 </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就是用一个常量作为模板</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类模板和函数模板</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的一个参数，在类</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函数</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模板中可将该参数当成常量来使用</a:t>
            </a:r>
          </a:p>
          <a:p>
            <a:pPr>
              <a:lnSpc>
                <a:spcPct val="150000"/>
              </a:lnSpc>
            </a:pP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非类型模板参数只能是只能是三种</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const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整型</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const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指针</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const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引用</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其他类型都不行</a:t>
            </a:r>
            <a:r>
              <a:rPr lang="en-US" altLang="zh-CN"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tx1">
                    <a:lumMod val="85000"/>
                    <a:lumOff val="15000"/>
                  </a:schemeClr>
                </a:solidFill>
                <a:latin typeface="思源黑体 CN Bold" panose="020B0800000000000000" pitchFamily="34" charset="-122"/>
                <a:ea typeface="思源黑体 CN Bold" panose="020B0800000000000000" pitchFamily="34" charset="-122"/>
                <a:cs typeface="+mn-ea"/>
                <a:sym typeface="+mn-lt"/>
              </a:rPr>
              <a:t>因为模板参数必须在编译期就能确认结果。</a:t>
            </a:r>
          </a:p>
        </p:txBody>
      </p:sp>
    </p:spTree>
    <p:extLst>
      <p:ext uri="{BB962C8B-B14F-4D97-AF65-F5344CB8AC3E}">
        <p14:creationId xmlns:p14="http://schemas.microsoft.com/office/powerpoint/2010/main" val="18202348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433C7A7-22AF-4672-B792-A398DDF28536}"/>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932776"/>
          </a:xfrm>
          <a:prstGeom prst="rect">
            <a:avLst/>
          </a:prstGeom>
        </p:spPr>
      </p:pic>
      <p:sp>
        <p:nvSpPr>
          <p:cNvPr id="30" name="矩形 29">
            <a:extLst>
              <a:ext uri="{FF2B5EF4-FFF2-40B4-BE49-F238E27FC236}">
                <a16:creationId xmlns:a16="http://schemas.microsoft.com/office/drawing/2014/main" id="{9925E0A0-72ED-4B1B-8843-E64453418897}"/>
              </a:ext>
            </a:extLst>
          </p:cNvPr>
          <p:cNvSpPr/>
          <p:nvPr/>
        </p:nvSpPr>
        <p:spPr>
          <a:xfrm>
            <a:off x="-1" y="-1"/>
            <a:ext cx="12192000" cy="6932775"/>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94FB374D-2869-4484-9C9B-5EA95C760D21}"/>
              </a:ext>
            </a:extLst>
          </p:cNvPr>
          <p:cNvSpPr txBox="1"/>
          <p:nvPr/>
        </p:nvSpPr>
        <p:spPr>
          <a:xfrm>
            <a:off x="1121438" y="596324"/>
            <a:ext cx="2107034"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拓展阅读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C43E4234-11F7-4E29-8423-CA67C1EFB61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3420270" y="653761"/>
            <a:ext cx="1691639" cy="469899"/>
          </a:xfrm>
          <a:prstGeom prst="rect">
            <a:avLst/>
          </a:prstGeom>
        </p:spPr>
      </p:pic>
      <p:sp>
        <p:nvSpPr>
          <p:cNvPr id="37" name="流程图: 卡片 36">
            <a:extLst>
              <a:ext uri="{FF2B5EF4-FFF2-40B4-BE49-F238E27FC236}">
                <a16:creationId xmlns:a16="http://schemas.microsoft.com/office/drawing/2014/main" id="{DEE8C619-7595-40FE-A791-E33B433C1D53}"/>
              </a:ext>
            </a:extLst>
          </p:cNvPr>
          <p:cNvSpPr/>
          <p:nvPr/>
        </p:nvSpPr>
        <p:spPr>
          <a:xfrm>
            <a:off x="7781470" y="1181099"/>
            <a:ext cx="3597628" cy="5277981"/>
          </a:xfrm>
          <a:prstGeom prst="flowChartPunchedCard">
            <a:avLst/>
          </a:prstGeom>
          <a:blipFill dpi="0" rotWithShape="1">
            <a:blip r:embed="rId4">
              <a:extLst>
                <a:ext uri="{28A0092B-C50C-407E-A947-70E740481C1C}">
                  <a14:useLocalDpi xmlns:a14="http://schemas.microsoft.com/office/drawing/2010/main"/>
                </a:ext>
              </a:extLst>
            </a:blip>
            <a:srcRect/>
            <a:stretch>
              <a:fillRect/>
            </a:stretch>
          </a:blipFill>
          <a:ln>
            <a:noFill/>
          </a:ln>
          <a:effectLst>
            <a:outerShdw blurRad="393700" dist="152400" dir="3000000" algn="ctr" rotWithShape="0">
              <a:srgbClr val="000000">
                <a:alpha val="14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矩形 40">
            <a:extLst>
              <a:ext uri="{FF2B5EF4-FFF2-40B4-BE49-F238E27FC236}">
                <a16:creationId xmlns:a16="http://schemas.microsoft.com/office/drawing/2014/main" id="{F97F6220-3090-43C7-AA2A-88FB35C18C8C}"/>
              </a:ext>
            </a:extLst>
          </p:cNvPr>
          <p:cNvSpPr/>
          <p:nvPr/>
        </p:nvSpPr>
        <p:spPr>
          <a:xfrm>
            <a:off x="801472" y="1582221"/>
            <a:ext cx="6579870" cy="4171598"/>
          </a:xfrm>
          <a:custGeom>
            <a:avLst/>
            <a:gdLst>
              <a:gd name="connsiteX0" fmla="*/ 0 w 6568440"/>
              <a:gd name="connsiteY0" fmla="*/ 0 h 1466088"/>
              <a:gd name="connsiteX1" fmla="*/ 6568440 w 6568440"/>
              <a:gd name="connsiteY1" fmla="*/ 0 h 1466088"/>
              <a:gd name="connsiteX2" fmla="*/ 6568440 w 6568440"/>
              <a:gd name="connsiteY2" fmla="*/ 1466088 h 1466088"/>
              <a:gd name="connsiteX3" fmla="*/ 0 w 6568440"/>
              <a:gd name="connsiteY3" fmla="*/ 1466088 h 1466088"/>
              <a:gd name="connsiteX4" fmla="*/ 0 w 6568440"/>
              <a:gd name="connsiteY4" fmla="*/ 0 h 1466088"/>
              <a:gd name="connsiteX0" fmla="*/ 0 w 6577584"/>
              <a:gd name="connsiteY0" fmla="*/ 612648 h 1466088"/>
              <a:gd name="connsiteX1" fmla="*/ 6577584 w 6577584"/>
              <a:gd name="connsiteY1" fmla="*/ 0 h 1466088"/>
              <a:gd name="connsiteX2" fmla="*/ 6577584 w 6577584"/>
              <a:gd name="connsiteY2" fmla="*/ 1466088 h 1466088"/>
              <a:gd name="connsiteX3" fmla="*/ 9144 w 6577584"/>
              <a:gd name="connsiteY3" fmla="*/ 1466088 h 1466088"/>
              <a:gd name="connsiteX4" fmla="*/ 0 w 6577584"/>
              <a:gd name="connsiteY4" fmla="*/ 612648 h 1466088"/>
              <a:gd name="connsiteX0" fmla="*/ 2286 w 6579870"/>
              <a:gd name="connsiteY0" fmla="*/ 612648 h 1466088"/>
              <a:gd name="connsiteX1" fmla="*/ 6579870 w 6579870"/>
              <a:gd name="connsiteY1" fmla="*/ 0 h 1466088"/>
              <a:gd name="connsiteX2" fmla="*/ 6579870 w 6579870"/>
              <a:gd name="connsiteY2" fmla="*/ 1466088 h 1466088"/>
              <a:gd name="connsiteX3" fmla="*/ 0 w 6579870"/>
              <a:gd name="connsiteY3" fmla="*/ 1462278 h 1466088"/>
              <a:gd name="connsiteX4" fmla="*/ 2286 w 6579870"/>
              <a:gd name="connsiteY4" fmla="*/ 612648 h 1466088"/>
              <a:gd name="connsiteX0" fmla="*/ 25435 w 6579870"/>
              <a:gd name="connsiteY0" fmla="*/ 419835 h 1466088"/>
              <a:gd name="connsiteX1" fmla="*/ 6579870 w 6579870"/>
              <a:gd name="connsiteY1" fmla="*/ 0 h 1466088"/>
              <a:gd name="connsiteX2" fmla="*/ 6579870 w 6579870"/>
              <a:gd name="connsiteY2" fmla="*/ 1466088 h 1466088"/>
              <a:gd name="connsiteX3" fmla="*/ 0 w 6579870"/>
              <a:gd name="connsiteY3" fmla="*/ 1462278 h 1466088"/>
              <a:gd name="connsiteX4" fmla="*/ 25435 w 6579870"/>
              <a:gd name="connsiteY4" fmla="*/ 419835 h 1466088"/>
              <a:gd name="connsiteX0" fmla="*/ 35 w 6579870"/>
              <a:gd name="connsiteY0" fmla="*/ 419835 h 1466088"/>
              <a:gd name="connsiteX1" fmla="*/ 6579870 w 6579870"/>
              <a:gd name="connsiteY1" fmla="*/ 0 h 1466088"/>
              <a:gd name="connsiteX2" fmla="*/ 6579870 w 6579870"/>
              <a:gd name="connsiteY2" fmla="*/ 1466088 h 1466088"/>
              <a:gd name="connsiteX3" fmla="*/ 0 w 6579870"/>
              <a:gd name="connsiteY3" fmla="*/ 1462278 h 1466088"/>
              <a:gd name="connsiteX4" fmla="*/ 35 w 6579870"/>
              <a:gd name="connsiteY4" fmla="*/ 419835 h 1466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9870" h="1466088">
                <a:moveTo>
                  <a:pt x="35" y="419835"/>
                </a:moveTo>
                <a:lnTo>
                  <a:pt x="6579870" y="0"/>
                </a:lnTo>
                <a:lnTo>
                  <a:pt x="6579870" y="1466088"/>
                </a:lnTo>
                <a:lnTo>
                  <a:pt x="0" y="1462278"/>
                </a:lnTo>
                <a:cubicBezTo>
                  <a:pt x="12" y="1114797"/>
                  <a:pt x="23" y="767316"/>
                  <a:pt x="35" y="419835"/>
                </a:cubicBezTo>
                <a:close/>
              </a:path>
            </a:pathLst>
          </a:custGeom>
          <a:solidFill>
            <a:schemeClr val="accent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12" name="文本框 66">
            <a:extLst>
              <a:ext uri="{FF2B5EF4-FFF2-40B4-BE49-F238E27FC236}">
                <a16:creationId xmlns:a16="http://schemas.microsoft.com/office/drawing/2014/main" id="{43ED708E-0EF4-4D8F-99D4-D4F41057C56E}"/>
              </a:ext>
            </a:extLst>
          </p:cNvPr>
          <p:cNvSpPr txBox="1">
            <a:spLocks noChangeArrowheads="1"/>
          </p:cNvSpPr>
          <p:nvPr/>
        </p:nvSpPr>
        <p:spPr bwMode="auto">
          <a:xfrm>
            <a:off x="1122797" y="2796738"/>
            <a:ext cx="5797319" cy="2757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模板的特化</a:t>
            </a:r>
          </a:p>
          <a:p>
            <a:pPr>
              <a:lnSpc>
                <a:spcPct val="150000"/>
              </a:lnSpc>
            </a:pP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一般情况下</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使用模板可以实现一些不受制于类型的代码</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但对于一些不适合这个模板的类型的可能会得到一些错误的结果</a:t>
            </a:r>
          </a:p>
          <a:p>
            <a:pPr>
              <a:lnSpc>
                <a:spcPct val="150000"/>
              </a:lnSpc>
            </a:pPr>
            <a:endPar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endParaRPr>
          </a:p>
          <a:p>
            <a:pPr>
              <a:lnSpc>
                <a:spcPct val="150000"/>
              </a:lnSpc>
            </a:pP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函数模板的特化步骤：</a:t>
            </a:r>
          </a:p>
          <a:p>
            <a:pPr>
              <a:lnSpc>
                <a:spcPct val="150000"/>
              </a:lnSpc>
            </a:pP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1.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必须要先有一个基础的函数模板</a:t>
            </a:r>
          </a:p>
          <a:p>
            <a:pPr>
              <a:lnSpc>
                <a:spcPct val="150000"/>
              </a:lnSpc>
            </a:pP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2.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关键字</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template</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后面接一对空的尖括号</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&lt;&gt;</a:t>
            </a:r>
          </a:p>
          <a:p>
            <a:pPr>
              <a:lnSpc>
                <a:spcPct val="150000"/>
              </a:lnSpc>
            </a:pP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3.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函数名后跟一对尖括号，尖括号中指定需要特化的类型。</a:t>
            </a:r>
          </a:p>
          <a:p>
            <a:pPr>
              <a:lnSpc>
                <a:spcPct val="150000"/>
              </a:lnSpc>
            </a:pP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4. </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函数模板没有偏特化</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a:t>
            </a:r>
            <a:r>
              <a:rPr lang="zh-CN" altLang="en-US"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只能将所有模板参数特化</a:t>
            </a:r>
            <a:r>
              <a:rPr lang="en-US" altLang="zh-CN"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rPr>
              <a:t>)</a:t>
            </a:r>
            <a:endParaRPr lang="en-GB" altLang="zh-CN" sz="1000" dirty="0">
              <a:solidFill>
                <a:schemeClr val="bg1">
                  <a:lumMod val="85000"/>
                </a:schemeClr>
              </a:solidFill>
              <a:latin typeface="思源黑体 CN Bold" panose="020B0800000000000000" pitchFamily="34" charset="-122"/>
              <a:ea typeface="思源黑体 CN Bold" panose="020B0800000000000000" pitchFamily="34" charset="-122"/>
              <a:cs typeface="+mn-ea"/>
              <a:sym typeface="+mn-lt"/>
            </a:endParaRPr>
          </a:p>
        </p:txBody>
      </p:sp>
      <p:sp>
        <p:nvSpPr>
          <p:cNvPr id="16" name="文本框 15">
            <a:extLst>
              <a:ext uri="{FF2B5EF4-FFF2-40B4-BE49-F238E27FC236}">
                <a16:creationId xmlns:a16="http://schemas.microsoft.com/office/drawing/2014/main" id="{36A609B2-02C2-1305-4E3A-BC11395E9F2C}"/>
              </a:ext>
            </a:extLst>
          </p:cNvPr>
          <p:cNvSpPr txBox="1"/>
          <p:nvPr/>
        </p:nvSpPr>
        <p:spPr>
          <a:xfrm>
            <a:off x="789138" y="5754469"/>
            <a:ext cx="7132834" cy="646331"/>
          </a:xfrm>
          <a:prstGeom prst="rect">
            <a:avLst/>
          </a:prstGeom>
          <a:noFill/>
        </p:spPr>
        <p:txBody>
          <a:bodyPr wrap="square">
            <a:spAutoFit/>
          </a:bodyPr>
          <a:lstStyle/>
          <a:p>
            <a:r>
              <a:rPr lang="zh-CN" altLang="en-US" dirty="0"/>
              <a:t>具体参见：</a:t>
            </a:r>
            <a:r>
              <a:rPr lang="en-US" altLang="zh-CN" dirty="0"/>
              <a:t>https://blog.csdn.net/qq_41071068/article/details/102777728</a:t>
            </a:r>
            <a:endParaRPr lang="zh-CN" altLang="en-US" dirty="0"/>
          </a:p>
        </p:txBody>
      </p:sp>
    </p:spTree>
    <p:extLst>
      <p:ext uri="{BB962C8B-B14F-4D97-AF65-F5344CB8AC3E}">
        <p14:creationId xmlns:p14="http://schemas.microsoft.com/office/powerpoint/2010/main" val="375544564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5B7EAD-3BE3-4E27-8F09-877214B1CB2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2"/>
            <a:ext cx="12192000" cy="6858001"/>
          </a:xfrm>
          <a:prstGeom prst="rect">
            <a:avLst/>
          </a:prstGeom>
        </p:spPr>
      </p:pic>
      <p:sp>
        <p:nvSpPr>
          <p:cNvPr id="20" name="矩形 19">
            <a:extLst>
              <a:ext uri="{FF2B5EF4-FFF2-40B4-BE49-F238E27FC236}">
                <a16:creationId xmlns:a16="http://schemas.microsoft.com/office/drawing/2014/main" id="{32000F5B-88E9-4BFB-8CF1-CFC65BB65FBA}"/>
              </a:ext>
            </a:extLst>
          </p:cNvPr>
          <p:cNvSpPr/>
          <p:nvPr/>
        </p:nvSpPr>
        <p:spPr>
          <a:xfrm>
            <a:off x="0" y="0"/>
            <a:ext cx="12192000" cy="6858000"/>
          </a:xfrm>
          <a:prstGeom prst="rect">
            <a:avLst/>
          </a:prstGeom>
          <a:solidFill>
            <a:schemeClr val="tx2">
              <a:lumMod val="60000"/>
              <a:lumOff val="40000"/>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FD23392-7CA5-446D-A26E-E5C972E11BF6}"/>
              </a:ext>
            </a:extLst>
          </p:cNvPr>
          <p:cNvSpPr/>
          <p:nvPr/>
        </p:nvSpPr>
        <p:spPr>
          <a:xfrm>
            <a:off x="2074756" y="731519"/>
            <a:ext cx="8042485" cy="5394960"/>
          </a:xfrm>
          <a:custGeom>
            <a:avLst/>
            <a:gdLst>
              <a:gd name="connsiteX0" fmla="*/ 0 w 8042485"/>
              <a:gd name="connsiteY0" fmla="*/ 0 h 5394960"/>
              <a:gd name="connsiteX1" fmla="*/ 8042485 w 8042485"/>
              <a:gd name="connsiteY1" fmla="*/ 0 h 5394960"/>
              <a:gd name="connsiteX2" fmla="*/ 8042485 w 8042485"/>
              <a:gd name="connsiteY2" fmla="*/ 5394960 h 5394960"/>
              <a:gd name="connsiteX3" fmla="*/ 0 w 8042485"/>
              <a:gd name="connsiteY3" fmla="*/ 5394960 h 5394960"/>
              <a:gd name="connsiteX4" fmla="*/ 0 w 8042485"/>
              <a:gd name="connsiteY4" fmla="*/ 0 h 5394960"/>
              <a:gd name="connsiteX0" fmla="*/ 0 w 8501805"/>
              <a:gd name="connsiteY0" fmla="*/ 68894 h 5463854"/>
              <a:gd name="connsiteX1" fmla="*/ 8042485 w 8501805"/>
              <a:gd name="connsiteY1" fmla="*/ 68894 h 5463854"/>
              <a:gd name="connsiteX2" fmla="*/ 8501803 w 8501805"/>
              <a:gd name="connsiteY2" fmla="*/ 56703 h 5463854"/>
              <a:gd name="connsiteX3" fmla="*/ 8042485 w 8501805"/>
              <a:gd name="connsiteY3" fmla="*/ 5463854 h 5463854"/>
              <a:gd name="connsiteX4" fmla="*/ 0 w 8501805"/>
              <a:gd name="connsiteY4" fmla="*/ 5463854 h 5463854"/>
              <a:gd name="connsiteX5" fmla="*/ 0 w 8501805"/>
              <a:gd name="connsiteY5" fmla="*/ 68894 h 5463854"/>
              <a:gd name="connsiteX0" fmla="*/ 0 w 8489613"/>
              <a:gd name="connsiteY0" fmla="*/ 31338 h 5426298"/>
              <a:gd name="connsiteX1" fmla="*/ 8042485 w 8489613"/>
              <a:gd name="connsiteY1" fmla="*/ 31338 h 5426298"/>
              <a:gd name="connsiteX2" fmla="*/ 8489611 w 8489613"/>
              <a:gd name="connsiteY2" fmla="*/ 61819 h 5426298"/>
              <a:gd name="connsiteX3" fmla="*/ 8042485 w 8489613"/>
              <a:gd name="connsiteY3" fmla="*/ 5426298 h 5426298"/>
              <a:gd name="connsiteX4" fmla="*/ 0 w 8489613"/>
              <a:gd name="connsiteY4" fmla="*/ 5426298 h 5426298"/>
              <a:gd name="connsiteX5" fmla="*/ 0 w 8489613"/>
              <a:gd name="connsiteY5" fmla="*/ 31338 h 5426298"/>
              <a:gd name="connsiteX0" fmla="*/ 0 w 8245777"/>
              <a:gd name="connsiteY0" fmla="*/ 0 h 5394960"/>
              <a:gd name="connsiteX1" fmla="*/ 8042485 w 8245777"/>
              <a:gd name="connsiteY1" fmla="*/ 0 h 5394960"/>
              <a:gd name="connsiteX2" fmla="*/ 8245771 w 8245777"/>
              <a:gd name="connsiteY2" fmla="*/ 438913 h 5394960"/>
              <a:gd name="connsiteX3" fmla="*/ 8042485 w 8245777"/>
              <a:gd name="connsiteY3" fmla="*/ 5394960 h 5394960"/>
              <a:gd name="connsiteX4" fmla="*/ 0 w 8245777"/>
              <a:gd name="connsiteY4" fmla="*/ 5394960 h 5394960"/>
              <a:gd name="connsiteX5" fmla="*/ 0 w 8245777"/>
              <a:gd name="connsiteY5" fmla="*/ 0 h 5394960"/>
              <a:gd name="connsiteX0" fmla="*/ 0 w 8245772"/>
              <a:gd name="connsiteY0" fmla="*/ 0 h 5394960"/>
              <a:gd name="connsiteX1" fmla="*/ 7140277 w 8245772"/>
              <a:gd name="connsiteY1" fmla="*/ 0 h 5394960"/>
              <a:gd name="connsiteX2" fmla="*/ 8245771 w 8245772"/>
              <a:gd name="connsiteY2" fmla="*/ 438913 h 5394960"/>
              <a:gd name="connsiteX3" fmla="*/ 8042485 w 8245772"/>
              <a:gd name="connsiteY3" fmla="*/ 5394960 h 5394960"/>
              <a:gd name="connsiteX4" fmla="*/ 0 w 8245772"/>
              <a:gd name="connsiteY4" fmla="*/ 5394960 h 5394960"/>
              <a:gd name="connsiteX5" fmla="*/ 0 w 8245772"/>
              <a:gd name="connsiteY5" fmla="*/ 0 h 5394960"/>
              <a:gd name="connsiteX0" fmla="*/ 0 w 8042485"/>
              <a:gd name="connsiteY0" fmla="*/ 0 h 5394960"/>
              <a:gd name="connsiteX1" fmla="*/ 714027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 name="connsiteX0" fmla="*/ 0 w 8042485"/>
              <a:gd name="connsiteY0" fmla="*/ 0 h 5394960"/>
              <a:gd name="connsiteX1" fmla="*/ 714027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 name="connsiteX0" fmla="*/ 0 w 8042485"/>
              <a:gd name="connsiteY0" fmla="*/ 0 h 5394960"/>
              <a:gd name="connsiteX1" fmla="*/ 714027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 name="connsiteX0" fmla="*/ 0 w 8042485"/>
              <a:gd name="connsiteY0" fmla="*/ 0 h 5394960"/>
              <a:gd name="connsiteX1" fmla="*/ 744888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 name="connsiteX0" fmla="*/ 0 w 8042485"/>
              <a:gd name="connsiteY0" fmla="*/ 0 h 5394960"/>
              <a:gd name="connsiteX1" fmla="*/ 744888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 name="connsiteX0" fmla="*/ 0 w 8042485"/>
              <a:gd name="connsiteY0" fmla="*/ 0 h 5394960"/>
              <a:gd name="connsiteX1" fmla="*/ 7448887 w 8042485"/>
              <a:gd name="connsiteY1" fmla="*/ 0 h 5394960"/>
              <a:gd name="connsiteX2" fmla="*/ 8026315 w 8042485"/>
              <a:gd name="connsiteY2" fmla="*/ 646177 h 5394960"/>
              <a:gd name="connsiteX3" fmla="*/ 8042485 w 8042485"/>
              <a:gd name="connsiteY3" fmla="*/ 5394960 h 5394960"/>
              <a:gd name="connsiteX4" fmla="*/ 0 w 8042485"/>
              <a:gd name="connsiteY4" fmla="*/ 5394960 h 5394960"/>
              <a:gd name="connsiteX5" fmla="*/ 0 w 8042485"/>
              <a:gd name="connsiteY5" fmla="*/ 0 h 5394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042485" h="5394960">
                <a:moveTo>
                  <a:pt x="0" y="0"/>
                </a:moveTo>
                <a:lnTo>
                  <a:pt x="7448887" y="0"/>
                </a:lnTo>
                <a:cubicBezTo>
                  <a:pt x="8034301" y="646938"/>
                  <a:pt x="7455158" y="-14280"/>
                  <a:pt x="8026315" y="646177"/>
                </a:cubicBezTo>
                <a:lnTo>
                  <a:pt x="8042485" y="5394960"/>
                </a:lnTo>
                <a:lnTo>
                  <a:pt x="0" y="5394960"/>
                </a:lnTo>
                <a:lnTo>
                  <a:pt x="0" y="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组合 23">
            <a:extLst>
              <a:ext uri="{FF2B5EF4-FFF2-40B4-BE49-F238E27FC236}">
                <a16:creationId xmlns:a16="http://schemas.microsoft.com/office/drawing/2014/main" id="{8BC95A36-9AF7-4730-9996-575A81E39A7A}"/>
              </a:ext>
            </a:extLst>
          </p:cNvPr>
          <p:cNvGrpSpPr/>
          <p:nvPr/>
        </p:nvGrpSpPr>
        <p:grpSpPr>
          <a:xfrm>
            <a:off x="4561677" y="1558053"/>
            <a:ext cx="3342985" cy="4211793"/>
            <a:chOff x="4744557" y="1512333"/>
            <a:chExt cx="3342985" cy="4211793"/>
          </a:xfrm>
        </p:grpSpPr>
        <p:sp>
          <p:nvSpPr>
            <p:cNvPr id="17" name="文本框 16">
              <a:extLst>
                <a:ext uri="{FF2B5EF4-FFF2-40B4-BE49-F238E27FC236}">
                  <a16:creationId xmlns:a16="http://schemas.microsoft.com/office/drawing/2014/main" id="{0E3E8EE8-AD4E-4F43-90E4-CCCFEDCCD016}"/>
                </a:ext>
              </a:extLst>
            </p:cNvPr>
            <p:cNvSpPr txBox="1"/>
            <p:nvPr/>
          </p:nvSpPr>
          <p:spPr>
            <a:xfrm>
              <a:off x="5245111" y="1512333"/>
              <a:ext cx="2418070" cy="1938992"/>
            </a:xfrm>
            <a:prstGeom prst="rect">
              <a:avLst/>
            </a:prstGeom>
            <a:noFill/>
          </p:spPr>
          <p:txBody>
            <a:bodyPr wrap="square" rtlCol="0">
              <a:spAutoFit/>
            </a:bodyPr>
            <a:lstStyle/>
            <a:p>
              <a:pPr algn="dist"/>
              <a:r>
                <a:rPr lang="zh-CN" altLang="en-US" sz="6000" spc="200" dirty="0">
                  <a:solidFill>
                    <a:schemeClr val="accent1">
                      <a:lumMod val="75000"/>
                    </a:schemeClr>
                  </a:solidFill>
                  <a:latin typeface="方正兰亭特黑简体" panose="02000000000000000000" pitchFamily="2" charset="-122"/>
                  <a:ea typeface="方正兰亭特黑简体" panose="02000000000000000000" pitchFamily="2" charset="-122"/>
                </a:rPr>
                <a:t>谢谢观看</a:t>
              </a:r>
            </a:p>
          </p:txBody>
        </p:sp>
        <p:pic>
          <p:nvPicPr>
            <p:cNvPr id="19" name="图片 18">
              <a:extLst>
                <a:ext uri="{FF2B5EF4-FFF2-40B4-BE49-F238E27FC236}">
                  <a16:creationId xmlns:a16="http://schemas.microsoft.com/office/drawing/2014/main" id="{E1825E89-1B7C-4956-9513-1258B3ABD17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608326" y="5254227"/>
              <a:ext cx="1691639" cy="469899"/>
            </a:xfrm>
            <a:prstGeom prst="rect">
              <a:avLst/>
            </a:prstGeom>
          </p:spPr>
        </p:pic>
        <p:sp>
          <p:nvSpPr>
            <p:cNvPr id="21" name="文本框 20">
              <a:extLst>
                <a:ext uri="{FF2B5EF4-FFF2-40B4-BE49-F238E27FC236}">
                  <a16:creationId xmlns:a16="http://schemas.microsoft.com/office/drawing/2014/main" id="{23C9ACCB-0E76-4E3A-92CB-E84A2B22981C}"/>
                </a:ext>
              </a:extLst>
            </p:cNvPr>
            <p:cNvSpPr txBox="1"/>
            <p:nvPr/>
          </p:nvSpPr>
          <p:spPr>
            <a:xfrm>
              <a:off x="4744557" y="4211685"/>
              <a:ext cx="3342985" cy="646331"/>
            </a:xfrm>
            <a:prstGeom prst="rect">
              <a:avLst/>
            </a:prstGeom>
            <a:noFill/>
          </p:spPr>
          <p:txBody>
            <a:bodyPr wrap="square" rtlCol="0">
              <a:spAutoFit/>
            </a:bodyPr>
            <a:lstStyle/>
            <a:p>
              <a:r>
                <a:rPr lang="zh-CN" altLang="en-US" dirty="0">
                  <a:solidFill>
                    <a:schemeClr val="accent1">
                      <a:lumMod val="75000"/>
                    </a:schemeClr>
                  </a:solidFill>
                  <a:latin typeface="思源黑体 CN Bold" panose="020B0800000000000000" pitchFamily="34" charset="-122"/>
                  <a:ea typeface="思源黑体 CN Bold" panose="020B0800000000000000" pitchFamily="34" charset="-122"/>
                </a:rPr>
                <a:t>汇报人 </a:t>
              </a:r>
              <a:r>
                <a:rPr lang="en-US" altLang="zh-CN" dirty="0">
                  <a:solidFill>
                    <a:schemeClr val="accent1">
                      <a:lumMod val="75000"/>
                    </a:schemeClr>
                  </a:solidFill>
                  <a:latin typeface="思源黑体 CN Bold" panose="020B0800000000000000" pitchFamily="34" charset="-122"/>
                  <a:ea typeface="思源黑体 CN Bold" panose="020B0800000000000000" pitchFamily="34" charset="-122"/>
                </a:rPr>
                <a:t>| </a:t>
              </a:r>
              <a:r>
                <a:rPr lang="zh-CN" altLang="en-US" dirty="0">
                  <a:solidFill>
                    <a:schemeClr val="accent1">
                      <a:lumMod val="75000"/>
                    </a:schemeClr>
                  </a:solidFill>
                  <a:latin typeface="思源黑体 CN Bold" panose="020B0800000000000000" pitchFamily="34" charset="-122"/>
                  <a:ea typeface="思源黑体 CN Bold" panose="020B0800000000000000" pitchFamily="34" charset="-122"/>
                </a:rPr>
                <a:t>今天开摆对不队 </a:t>
              </a:r>
              <a:endParaRPr lang="en-US" altLang="zh-CN" dirty="0">
                <a:solidFill>
                  <a:schemeClr val="accent1">
                    <a:lumMod val="75000"/>
                  </a:schemeClr>
                </a:solidFill>
                <a:latin typeface="思源黑体 CN Bold" panose="020B0800000000000000" pitchFamily="34" charset="-122"/>
                <a:ea typeface="思源黑体 CN Bold" panose="020B0800000000000000" pitchFamily="34" charset="-122"/>
              </a:endParaRPr>
            </a:p>
            <a:p>
              <a:r>
                <a:rPr lang="en-US" altLang="zh-CN" dirty="0">
                  <a:solidFill>
                    <a:schemeClr val="accent1">
                      <a:lumMod val="75000"/>
                    </a:schemeClr>
                  </a:solidFill>
                  <a:latin typeface="思源黑体 CN Bold" panose="020B0800000000000000" pitchFamily="34" charset="-122"/>
                  <a:ea typeface="思源黑体 CN Bold" panose="020B0800000000000000" pitchFamily="34" charset="-122"/>
                </a:rPr>
                <a:t>                 </a:t>
              </a:r>
              <a:r>
                <a:rPr lang="zh-CN" altLang="en-US" dirty="0">
                  <a:solidFill>
                    <a:schemeClr val="accent1">
                      <a:lumMod val="75000"/>
                    </a:schemeClr>
                  </a:solidFill>
                  <a:latin typeface="思源黑体 CN Bold" panose="020B0800000000000000" pitchFamily="34" charset="-122"/>
                  <a:ea typeface="思源黑体 CN Bold" panose="020B0800000000000000" pitchFamily="34" charset="-122"/>
                </a:rPr>
                <a:t>黄勖 曾鸿勇 陈伊彬</a:t>
              </a:r>
            </a:p>
          </p:txBody>
        </p:sp>
        <p:cxnSp>
          <p:nvCxnSpPr>
            <p:cNvPr id="23" name="直接连接符 22">
              <a:extLst>
                <a:ext uri="{FF2B5EF4-FFF2-40B4-BE49-F238E27FC236}">
                  <a16:creationId xmlns:a16="http://schemas.microsoft.com/office/drawing/2014/main" id="{7ECF428A-E66E-405A-B4B4-520274C997DE}"/>
                </a:ext>
              </a:extLst>
            </p:cNvPr>
            <p:cNvCxnSpPr>
              <a:cxnSpLocks/>
            </p:cNvCxnSpPr>
            <p:nvPr/>
          </p:nvCxnSpPr>
          <p:spPr>
            <a:xfrm>
              <a:off x="4831091" y="3770705"/>
              <a:ext cx="3246108" cy="1148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矩形 28">
            <a:extLst>
              <a:ext uri="{FF2B5EF4-FFF2-40B4-BE49-F238E27FC236}">
                <a16:creationId xmlns:a16="http://schemas.microsoft.com/office/drawing/2014/main" id="{54915A96-4E7D-4C55-8258-29D5DC9F189B}"/>
              </a:ext>
            </a:extLst>
          </p:cNvPr>
          <p:cNvSpPr/>
          <p:nvPr/>
        </p:nvSpPr>
        <p:spPr>
          <a:xfrm>
            <a:off x="4648211" y="3490272"/>
            <a:ext cx="3246109" cy="261610"/>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lang="en-US" altLang="zh-CN" sz="1100" kern="100" dirty="0">
                <a:solidFill>
                  <a:srgbClr val="29679F"/>
                </a:solidFill>
                <a:latin typeface="Arial" panose="020B0604020202020204" pitchFamily="34" charset="0"/>
                <a:ea typeface="微软雅黑" panose="020B0503020204020204" pitchFamily="34" charset="-122"/>
                <a:cs typeface="Arial" panose="020B0604020202020204" pitchFamily="34" charset="0"/>
              </a:rPr>
              <a:t>THANK YOU FOR WATCHING</a:t>
            </a:r>
            <a:endParaRPr kumimoji="0" lang="en-US" altLang="zh-CN" sz="1100" b="0" i="0" u="none" strike="noStrike" kern="100" cap="none" spc="0" normalizeH="0" baseline="0" noProof="0" dirty="0">
              <a:ln>
                <a:noFill/>
              </a:ln>
              <a:solidFill>
                <a:srgbClr val="29679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90361932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2000"/>
          </a:schemeClr>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307317FB-14DF-4A98-9915-CC510C60429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CC96ABAF-E305-48C0-A41A-E6E0AA83E6A6}"/>
              </a:ext>
            </a:extLst>
          </p:cNvPr>
          <p:cNvSpPr/>
          <p:nvPr/>
        </p:nvSpPr>
        <p:spPr>
          <a:xfrm>
            <a:off x="-1" y="0"/>
            <a:ext cx="12192000" cy="6858000"/>
          </a:xfrm>
          <a:prstGeom prst="rect">
            <a:avLst/>
          </a:prstGeom>
          <a:solidFill>
            <a:schemeClr val="accent1">
              <a:lumMod val="75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a:extLst>
              <a:ext uri="{FF2B5EF4-FFF2-40B4-BE49-F238E27FC236}">
                <a16:creationId xmlns:a16="http://schemas.microsoft.com/office/drawing/2014/main" id="{F1DBC9A3-DDA5-432C-9AA6-FBF5ACAB468B}"/>
              </a:ext>
            </a:extLst>
          </p:cNvPr>
          <p:cNvSpPr/>
          <p:nvPr/>
        </p:nvSpPr>
        <p:spPr>
          <a:xfrm>
            <a:off x="1595547" y="0"/>
            <a:ext cx="1581912" cy="3328416"/>
          </a:xfrm>
          <a:prstGeom prst="rect">
            <a:avLst/>
          </a:prstGeom>
          <a:solidFill>
            <a:schemeClr val="accent1">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a:extLst>
              <a:ext uri="{FF2B5EF4-FFF2-40B4-BE49-F238E27FC236}">
                <a16:creationId xmlns:a16="http://schemas.microsoft.com/office/drawing/2014/main" id="{773AE058-95F3-42CA-891E-CB6D28CEB6B9}"/>
              </a:ext>
            </a:extLst>
          </p:cNvPr>
          <p:cNvSpPr txBox="1"/>
          <p:nvPr/>
        </p:nvSpPr>
        <p:spPr>
          <a:xfrm>
            <a:off x="1899572" y="602909"/>
            <a:ext cx="976132" cy="2308324"/>
          </a:xfrm>
          <a:prstGeom prst="rect">
            <a:avLst/>
          </a:prstGeom>
          <a:noFill/>
        </p:spPr>
        <p:txBody>
          <a:bodyPr wrap="square" rtlCol="0">
            <a:spAutoFit/>
          </a:bodyPr>
          <a:lstStyle/>
          <a:p>
            <a:pPr>
              <a:lnSpc>
                <a:spcPct val="120000"/>
              </a:lnSpc>
            </a:pPr>
            <a:r>
              <a:rPr lang="zh-CN" altLang="en-US" sz="6000" spc="100" dirty="0">
                <a:solidFill>
                  <a:schemeClr val="bg1">
                    <a:lumMod val="95000"/>
                  </a:schemeClr>
                </a:solidFill>
                <a:latin typeface="方正粗黑宋简体" panose="02000000000000000000" pitchFamily="2" charset="-122"/>
                <a:ea typeface="方正粗黑宋简体" panose="02000000000000000000" pitchFamily="2" charset="-122"/>
              </a:rPr>
              <a:t>目 录</a:t>
            </a:r>
          </a:p>
        </p:txBody>
      </p:sp>
      <p:sp>
        <p:nvSpPr>
          <p:cNvPr id="19" name="文本框 18">
            <a:extLst>
              <a:ext uri="{FF2B5EF4-FFF2-40B4-BE49-F238E27FC236}">
                <a16:creationId xmlns:a16="http://schemas.microsoft.com/office/drawing/2014/main" id="{5520DCE5-059D-4BF9-B336-86B48B5D462C}"/>
              </a:ext>
            </a:extLst>
          </p:cNvPr>
          <p:cNvSpPr txBox="1"/>
          <p:nvPr/>
        </p:nvSpPr>
        <p:spPr>
          <a:xfrm rot="5400000">
            <a:off x="1757065" y="2575047"/>
            <a:ext cx="2908411" cy="642035"/>
          </a:xfrm>
          <a:prstGeom prst="rect">
            <a:avLst/>
          </a:prstGeom>
          <a:noFill/>
        </p:spPr>
        <p:txBody>
          <a:bodyPr vert="horz" wrap="square" rtlCol="0">
            <a:spAutoFit/>
          </a:bodyPr>
          <a:lstStyle/>
          <a:p>
            <a:pPr>
              <a:lnSpc>
                <a:spcPct val="120000"/>
              </a:lnSpc>
            </a:pPr>
            <a:r>
              <a:rPr lang="en-US" altLang="zh-CN" sz="3200" b="1" spc="100" dirty="0">
                <a:solidFill>
                  <a:schemeClr val="bg1">
                    <a:lumMod val="95000"/>
                  </a:schemeClr>
                </a:solidFill>
                <a:latin typeface="文悦新青年体 (非商业使用) W8" pitchFamily="50" charset="-122"/>
                <a:ea typeface="文悦新青年体 (非商业使用) W8" pitchFamily="50" charset="-122"/>
                <a:cs typeface="Calibri" panose="020F0502020204030204" pitchFamily="34" charset="0"/>
              </a:rPr>
              <a:t>CONTENTS</a:t>
            </a:r>
            <a:endParaRPr lang="zh-CN" altLang="en-US" sz="3200" b="1" spc="100" dirty="0">
              <a:solidFill>
                <a:schemeClr val="bg1">
                  <a:lumMod val="95000"/>
                </a:schemeClr>
              </a:solidFill>
              <a:latin typeface="文悦新青年体 (非商业使用) W8" pitchFamily="50" charset="-122"/>
              <a:ea typeface="文悦新青年体 (非商业使用) W8" pitchFamily="50" charset="-122"/>
              <a:cs typeface="Calibri" panose="020F0502020204030204" pitchFamily="34" charset="0"/>
            </a:endParaRPr>
          </a:p>
        </p:txBody>
      </p:sp>
      <p:pic>
        <p:nvPicPr>
          <p:cNvPr id="20" name="图片 19">
            <a:extLst>
              <a:ext uri="{FF2B5EF4-FFF2-40B4-BE49-F238E27FC236}">
                <a16:creationId xmlns:a16="http://schemas.microsoft.com/office/drawing/2014/main" id="{229A67F7-56E5-457C-BAA2-01696732BAF4}"/>
              </a:ext>
            </a:extLst>
          </p:cNvPr>
          <p:cNvPicPr>
            <a:picLocks noChangeAspect="1"/>
          </p:cNvPicPr>
          <p:nvPr/>
        </p:nvPicPr>
        <p:blipFill>
          <a:blip r:embed="rId3" cstate="hqprint">
            <a:lum bright="70000" contrast="-70000"/>
            <a:extLst>
              <a:ext uri="{BEBA8EAE-BF5A-486C-A8C5-ECC9F3942E4B}">
                <a14:imgProps xmlns:a14="http://schemas.microsoft.com/office/drawing/2010/main">
                  <a14:imgLayer r:embed="rId4">
                    <a14:imgEffect>
                      <a14:colorTemperature colorTemp="11500"/>
                    </a14:imgEffect>
                  </a14:imgLayer>
                </a14:imgProps>
              </a:ext>
              <a:ext uri="{28A0092B-C50C-407E-A947-70E740481C1C}">
                <a14:useLocalDpi xmlns:a14="http://schemas.microsoft.com/office/drawing/2010/main"/>
              </a:ext>
            </a:extLst>
          </a:blip>
          <a:stretch>
            <a:fillRect/>
          </a:stretch>
        </p:blipFill>
        <p:spPr>
          <a:xfrm>
            <a:off x="356262" y="5950010"/>
            <a:ext cx="2196582" cy="610161"/>
          </a:xfrm>
          <a:prstGeom prst="rect">
            <a:avLst/>
          </a:prstGeom>
        </p:spPr>
      </p:pic>
      <p:grpSp>
        <p:nvGrpSpPr>
          <p:cNvPr id="4" name="组合 3">
            <a:extLst>
              <a:ext uri="{FF2B5EF4-FFF2-40B4-BE49-F238E27FC236}">
                <a16:creationId xmlns:a16="http://schemas.microsoft.com/office/drawing/2014/main" id="{1BCE3AC9-8068-4128-9DE4-62130B9CB170}"/>
              </a:ext>
            </a:extLst>
          </p:cNvPr>
          <p:cNvGrpSpPr/>
          <p:nvPr/>
        </p:nvGrpSpPr>
        <p:grpSpPr>
          <a:xfrm>
            <a:off x="5502563" y="3563128"/>
            <a:ext cx="4875876" cy="769441"/>
            <a:chOff x="6264564" y="1095851"/>
            <a:chExt cx="4875876" cy="769441"/>
          </a:xfrm>
        </p:grpSpPr>
        <p:sp>
          <p:nvSpPr>
            <p:cNvPr id="16" name="文本框 15">
              <a:extLst>
                <a:ext uri="{FF2B5EF4-FFF2-40B4-BE49-F238E27FC236}">
                  <a16:creationId xmlns:a16="http://schemas.microsoft.com/office/drawing/2014/main" id="{0AB9D5D7-151F-41DD-B65F-6BB3B9436EE5}"/>
                </a:ext>
              </a:extLst>
            </p:cNvPr>
            <p:cNvSpPr txBox="1"/>
            <p:nvPr/>
          </p:nvSpPr>
          <p:spPr>
            <a:xfrm>
              <a:off x="7615605" y="1123318"/>
              <a:ext cx="2839034" cy="461665"/>
            </a:xfrm>
            <a:prstGeom prst="rect">
              <a:avLst/>
            </a:prstGeom>
            <a:noFill/>
          </p:spPr>
          <p:txBody>
            <a:bodyPr wrap="square">
              <a:spAutoFit/>
            </a:bodyPr>
            <a:lstStyle/>
            <a:p>
              <a:r>
                <a:rPr lang="zh-CN" altLang="en-US" sz="2400" b="1" dirty="0">
                  <a:solidFill>
                    <a:schemeClr val="bg1">
                      <a:lumMod val="95000"/>
                    </a:schemeClr>
                  </a:solidFill>
                  <a:latin typeface="汉仪晨妹子" panose="020B0604000101010104" pitchFamily="34" charset="-122"/>
                  <a:ea typeface="汉仪晨妹子" panose="020B0604000101010104" pitchFamily="34" charset="-122"/>
                </a:rPr>
                <a:t>实验心得与总结 </a:t>
              </a:r>
              <a:endParaRPr lang="zh-CN" altLang="en-US" sz="2400" b="1" dirty="0">
                <a:latin typeface="汉仪晨妹子" panose="020B0604000101010104" pitchFamily="34" charset="-122"/>
                <a:ea typeface="汉仪晨妹子" panose="020B0604000101010104" pitchFamily="34" charset="-122"/>
              </a:endParaRPr>
            </a:p>
          </p:txBody>
        </p:sp>
        <p:sp>
          <p:nvSpPr>
            <p:cNvPr id="14" name="文本框 13">
              <a:extLst>
                <a:ext uri="{FF2B5EF4-FFF2-40B4-BE49-F238E27FC236}">
                  <a16:creationId xmlns:a16="http://schemas.microsoft.com/office/drawing/2014/main" id="{FE93013E-1193-4B07-9183-572FDED93948}"/>
                </a:ext>
              </a:extLst>
            </p:cNvPr>
            <p:cNvSpPr txBox="1"/>
            <p:nvPr/>
          </p:nvSpPr>
          <p:spPr>
            <a:xfrm>
              <a:off x="6264564" y="1095851"/>
              <a:ext cx="1623532" cy="769441"/>
            </a:xfrm>
            <a:prstGeom prst="rect">
              <a:avLst/>
            </a:prstGeom>
            <a:noFill/>
          </p:spPr>
          <p:txBody>
            <a:bodyPr wrap="square" rtlCol="0">
              <a:spAutoFit/>
            </a:bodyPr>
            <a:lstStyle/>
            <a:p>
              <a:r>
                <a:rPr lang="en-US" altLang="zh-CN" sz="4000" b="1" i="1" spc="200" dirty="0">
                  <a:solidFill>
                    <a:schemeClr val="bg1">
                      <a:lumMod val="95000"/>
                    </a:schemeClr>
                  </a:solidFill>
                  <a:latin typeface="汉仪晨妹子" panose="020B0604000101010104" pitchFamily="34" charset="-122"/>
                  <a:ea typeface="汉仪晨妹子" panose="020B0604000101010104" pitchFamily="34" charset="-122"/>
                </a:rPr>
                <a:t>03</a:t>
              </a:r>
              <a:r>
                <a:rPr lang="en-US" altLang="zh-CN" sz="4400" b="1" i="1" spc="200" dirty="0">
                  <a:solidFill>
                    <a:schemeClr val="bg1">
                      <a:lumMod val="95000"/>
                    </a:schemeClr>
                  </a:solidFill>
                  <a:latin typeface="汉仪晨妹子" panose="020B0604000101010104" pitchFamily="34" charset="-122"/>
                  <a:ea typeface="汉仪晨妹子" panose="020B0604000101010104" pitchFamily="34" charset="-122"/>
                </a:rPr>
                <a:t>.</a:t>
              </a:r>
              <a:endParaRPr lang="zh-CN" altLang="en-US" sz="4400" b="1" i="1" spc="200" dirty="0">
                <a:solidFill>
                  <a:schemeClr val="bg1">
                    <a:lumMod val="95000"/>
                  </a:schemeClr>
                </a:solidFill>
                <a:latin typeface="汉仪晨妹子" panose="020B0604000101010104" pitchFamily="34" charset="-122"/>
                <a:ea typeface="汉仪晨妹子" panose="020B0604000101010104" pitchFamily="34" charset="-122"/>
              </a:endParaRPr>
            </a:p>
          </p:txBody>
        </p:sp>
        <p:sp>
          <p:nvSpPr>
            <p:cNvPr id="40" name="文本框 39">
              <a:extLst>
                <a:ext uri="{FF2B5EF4-FFF2-40B4-BE49-F238E27FC236}">
                  <a16:creationId xmlns:a16="http://schemas.microsoft.com/office/drawing/2014/main" id="{B4442E99-AC18-46B2-B632-E49EF3F43549}"/>
                </a:ext>
              </a:extLst>
            </p:cNvPr>
            <p:cNvSpPr txBox="1"/>
            <p:nvPr/>
          </p:nvSpPr>
          <p:spPr>
            <a:xfrm>
              <a:off x="7643331" y="1588092"/>
              <a:ext cx="3497109" cy="276999"/>
            </a:xfrm>
            <a:prstGeom prst="rect">
              <a:avLst/>
            </a:prstGeom>
            <a:noFill/>
          </p:spPr>
          <p:txBody>
            <a:bodyPr wrap="square">
              <a:spAutoFit/>
            </a:bodyPr>
            <a:lstStyle/>
            <a:p>
              <a:pPr algn="l"/>
              <a:r>
                <a:rPr lang="zh-CN" altLang="en-US" sz="12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汇报人：陈伊彬</a:t>
              </a:r>
              <a:endParaRPr kumimoji="0" lang="en-US" altLang="zh-CN" sz="1200" b="1" i="0" u="none" strike="noStrike" kern="0" cap="none" spc="0" normalizeH="0" baseline="0" noProof="0" dirty="0">
                <a:ln>
                  <a:noFill/>
                </a:ln>
                <a:solidFill>
                  <a:schemeClr val="bg1"/>
                </a:solidFill>
                <a:effectLst/>
                <a:uLnTx/>
                <a:uFillTx/>
                <a:latin typeface="汉仪晨妹子" panose="020B0604000101010104" pitchFamily="34" charset="-122"/>
                <a:ea typeface="汉仪晨妹子" panose="020B0604000101010104" pitchFamily="34" charset="-122"/>
                <a:sym typeface="+mn-ea"/>
              </a:endParaRPr>
            </a:p>
          </p:txBody>
        </p:sp>
      </p:grpSp>
      <p:grpSp>
        <p:nvGrpSpPr>
          <p:cNvPr id="41" name="组合 40">
            <a:extLst>
              <a:ext uri="{FF2B5EF4-FFF2-40B4-BE49-F238E27FC236}">
                <a16:creationId xmlns:a16="http://schemas.microsoft.com/office/drawing/2014/main" id="{EE2ABB16-FE4D-4C36-8966-111F6A113CCA}"/>
              </a:ext>
            </a:extLst>
          </p:cNvPr>
          <p:cNvGrpSpPr/>
          <p:nvPr/>
        </p:nvGrpSpPr>
        <p:grpSpPr>
          <a:xfrm>
            <a:off x="5502563" y="2356707"/>
            <a:ext cx="4875876" cy="769441"/>
            <a:chOff x="6264564" y="1095851"/>
            <a:chExt cx="4875876" cy="769441"/>
          </a:xfrm>
        </p:grpSpPr>
        <p:sp>
          <p:nvSpPr>
            <p:cNvPr id="42" name="文本框 41">
              <a:extLst>
                <a:ext uri="{FF2B5EF4-FFF2-40B4-BE49-F238E27FC236}">
                  <a16:creationId xmlns:a16="http://schemas.microsoft.com/office/drawing/2014/main" id="{5C73890A-2FD2-4E93-AB11-54B87FDF1145}"/>
                </a:ext>
              </a:extLst>
            </p:cNvPr>
            <p:cNvSpPr txBox="1"/>
            <p:nvPr/>
          </p:nvSpPr>
          <p:spPr>
            <a:xfrm>
              <a:off x="7615605" y="1123318"/>
              <a:ext cx="2839034" cy="461665"/>
            </a:xfrm>
            <a:prstGeom prst="rect">
              <a:avLst/>
            </a:prstGeom>
            <a:noFill/>
          </p:spPr>
          <p:txBody>
            <a:bodyPr wrap="square">
              <a:spAutoFit/>
            </a:bodyPr>
            <a:lstStyle/>
            <a:p>
              <a:r>
                <a:rPr lang="zh-CN" altLang="en-US" sz="2400" b="1" dirty="0">
                  <a:solidFill>
                    <a:schemeClr val="bg1">
                      <a:lumMod val="95000"/>
                    </a:schemeClr>
                  </a:solidFill>
                  <a:latin typeface="汉仪晨妹子" panose="020B0604000101010104" pitchFamily="34" charset="-122"/>
                  <a:ea typeface="汉仪晨妹子" panose="020B0604000101010104" pitchFamily="34" charset="-122"/>
                </a:rPr>
                <a:t>实验过程展示 </a:t>
              </a:r>
              <a:endParaRPr lang="zh-CN" altLang="en-US" sz="2400" b="1" dirty="0">
                <a:latin typeface="汉仪晨妹子" panose="020B0604000101010104" pitchFamily="34" charset="-122"/>
                <a:ea typeface="汉仪晨妹子" panose="020B0604000101010104" pitchFamily="34" charset="-122"/>
              </a:endParaRPr>
            </a:p>
          </p:txBody>
        </p:sp>
        <p:sp>
          <p:nvSpPr>
            <p:cNvPr id="43" name="文本框 42">
              <a:extLst>
                <a:ext uri="{FF2B5EF4-FFF2-40B4-BE49-F238E27FC236}">
                  <a16:creationId xmlns:a16="http://schemas.microsoft.com/office/drawing/2014/main" id="{8AB4BA72-674A-433D-A449-7DCCDDE2246A}"/>
                </a:ext>
              </a:extLst>
            </p:cNvPr>
            <p:cNvSpPr txBox="1"/>
            <p:nvPr/>
          </p:nvSpPr>
          <p:spPr>
            <a:xfrm>
              <a:off x="6264564" y="1095851"/>
              <a:ext cx="1623532" cy="769441"/>
            </a:xfrm>
            <a:prstGeom prst="rect">
              <a:avLst/>
            </a:prstGeom>
            <a:noFill/>
          </p:spPr>
          <p:txBody>
            <a:bodyPr wrap="square" rtlCol="0">
              <a:spAutoFit/>
            </a:bodyPr>
            <a:lstStyle/>
            <a:p>
              <a:r>
                <a:rPr lang="en-US" altLang="zh-CN" sz="4000" b="1" i="1" spc="200" dirty="0">
                  <a:solidFill>
                    <a:schemeClr val="bg1">
                      <a:lumMod val="95000"/>
                    </a:schemeClr>
                  </a:solidFill>
                  <a:latin typeface="汉仪晨妹子" panose="020B0604000101010104" pitchFamily="34" charset="-122"/>
                  <a:ea typeface="汉仪晨妹子" panose="020B0604000101010104" pitchFamily="34" charset="-122"/>
                </a:rPr>
                <a:t>02</a:t>
              </a:r>
              <a:r>
                <a:rPr lang="en-US" altLang="zh-CN" sz="4400" b="1" i="1" spc="200" dirty="0">
                  <a:solidFill>
                    <a:schemeClr val="bg1">
                      <a:lumMod val="95000"/>
                    </a:schemeClr>
                  </a:solidFill>
                  <a:latin typeface="汉仪晨妹子" panose="020B0604000101010104" pitchFamily="34" charset="-122"/>
                  <a:ea typeface="汉仪晨妹子" panose="020B0604000101010104" pitchFamily="34" charset="-122"/>
                </a:rPr>
                <a:t>.</a:t>
              </a:r>
              <a:endParaRPr lang="zh-CN" altLang="en-US" sz="4400" b="1" i="1" spc="200" dirty="0">
                <a:solidFill>
                  <a:schemeClr val="bg1">
                    <a:lumMod val="95000"/>
                  </a:schemeClr>
                </a:solidFill>
                <a:latin typeface="汉仪晨妹子" panose="020B0604000101010104" pitchFamily="34" charset="-122"/>
                <a:ea typeface="汉仪晨妹子" panose="020B0604000101010104" pitchFamily="34" charset="-122"/>
              </a:endParaRPr>
            </a:p>
          </p:txBody>
        </p:sp>
        <p:sp>
          <p:nvSpPr>
            <p:cNvPr id="44" name="文本框 43">
              <a:extLst>
                <a:ext uri="{FF2B5EF4-FFF2-40B4-BE49-F238E27FC236}">
                  <a16:creationId xmlns:a16="http://schemas.microsoft.com/office/drawing/2014/main" id="{01C265E6-FEC8-4744-98BB-E198232C0A66}"/>
                </a:ext>
              </a:extLst>
            </p:cNvPr>
            <p:cNvSpPr txBox="1"/>
            <p:nvPr/>
          </p:nvSpPr>
          <p:spPr>
            <a:xfrm>
              <a:off x="7643331" y="1588092"/>
              <a:ext cx="3497109" cy="276999"/>
            </a:xfrm>
            <a:prstGeom prst="rect">
              <a:avLst/>
            </a:prstGeom>
            <a:noFill/>
          </p:spPr>
          <p:txBody>
            <a:bodyPr wrap="square">
              <a:spAutoFit/>
            </a:bodyPr>
            <a:lstStyle/>
            <a:p>
              <a:r>
                <a:rPr lang="zh-CN" altLang="en-US" sz="1200" b="1" dirty="0">
                  <a:solidFill>
                    <a:schemeClr val="bg1">
                      <a:lumMod val="95000"/>
                    </a:schemeClr>
                  </a:solidFill>
                  <a:latin typeface="汉仪晨妹子" panose="020B0604000101010104" pitchFamily="34" charset="-122"/>
                  <a:ea typeface="汉仪晨妹子" panose="020B0604000101010104" pitchFamily="34" charset="-122"/>
                </a:rPr>
                <a:t>汇报人：黄勖</a:t>
              </a:r>
              <a:endParaRPr lang="zh-CN" altLang="en-US" sz="1200" b="1" dirty="0">
                <a:latin typeface="汉仪晨妹子" panose="020B0604000101010104" pitchFamily="34" charset="-122"/>
                <a:ea typeface="汉仪晨妹子" panose="020B0604000101010104" pitchFamily="34" charset="-122"/>
              </a:endParaRPr>
            </a:p>
          </p:txBody>
        </p:sp>
      </p:grpSp>
      <p:grpSp>
        <p:nvGrpSpPr>
          <p:cNvPr id="45" name="组合 44">
            <a:extLst>
              <a:ext uri="{FF2B5EF4-FFF2-40B4-BE49-F238E27FC236}">
                <a16:creationId xmlns:a16="http://schemas.microsoft.com/office/drawing/2014/main" id="{47770B20-9FF9-427C-92EA-B45B2055A179}"/>
              </a:ext>
            </a:extLst>
          </p:cNvPr>
          <p:cNvGrpSpPr/>
          <p:nvPr/>
        </p:nvGrpSpPr>
        <p:grpSpPr>
          <a:xfrm>
            <a:off x="5502563" y="1182593"/>
            <a:ext cx="5986147" cy="800018"/>
            <a:chOff x="6264564" y="1095851"/>
            <a:chExt cx="5986147" cy="800018"/>
          </a:xfrm>
        </p:grpSpPr>
        <p:sp>
          <p:nvSpPr>
            <p:cNvPr id="46" name="文本框 45">
              <a:extLst>
                <a:ext uri="{FF2B5EF4-FFF2-40B4-BE49-F238E27FC236}">
                  <a16:creationId xmlns:a16="http://schemas.microsoft.com/office/drawing/2014/main" id="{BE25016B-32BF-4C5C-A1BE-40B9ECC20FFB}"/>
                </a:ext>
              </a:extLst>
            </p:cNvPr>
            <p:cNvSpPr txBox="1"/>
            <p:nvPr/>
          </p:nvSpPr>
          <p:spPr>
            <a:xfrm>
              <a:off x="7615604" y="1123318"/>
              <a:ext cx="4635107" cy="461665"/>
            </a:xfrm>
            <a:prstGeom prst="rect">
              <a:avLst/>
            </a:prstGeom>
            <a:noFill/>
          </p:spPr>
          <p:txBody>
            <a:bodyPr wrap="square">
              <a:spAutoFit/>
            </a:bodyPr>
            <a:lstStyle/>
            <a:p>
              <a:r>
                <a:rPr lang="zh-CN" altLang="en-US" sz="2400" b="1" dirty="0">
                  <a:solidFill>
                    <a:schemeClr val="bg1">
                      <a:lumMod val="95000"/>
                    </a:schemeClr>
                  </a:solidFill>
                  <a:latin typeface="汉仪晨妹子" panose="020B0604000101010104" pitchFamily="34" charset="-122"/>
                  <a:ea typeface="汉仪晨妹子" panose="020B0604000101010104" pitchFamily="34" charset="-122"/>
                </a:rPr>
                <a:t>知识点总结（参考资料解读）</a:t>
              </a:r>
            </a:p>
          </p:txBody>
        </p:sp>
        <p:sp>
          <p:nvSpPr>
            <p:cNvPr id="47" name="文本框 46">
              <a:extLst>
                <a:ext uri="{FF2B5EF4-FFF2-40B4-BE49-F238E27FC236}">
                  <a16:creationId xmlns:a16="http://schemas.microsoft.com/office/drawing/2014/main" id="{2DDE8C39-3928-45F5-9ABB-EDD33E7446CB}"/>
                </a:ext>
              </a:extLst>
            </p:cNvPr>
            <p:cNvSpPr txBox="1"/>
            <p:nvPr/>
          </p:nvSpPr>
          <p:spPr>
            <a:xfrm>
              <a:off x="6264564" y="1095851"/>
              <a:ext cx="1623532" cy="769441"/>
            </a:xfrm>
            <a:prstGeom prst="rect">
              <a:avLst/>
            </a:prstGeom>
            <a:noFill/>
          </p:spPr>
          <p:txBody>
            <a:bodyPr wrap="square" rtlCol="0">
              <a:spAutoFit/>
            </a:bodyPr>
            <a:lstStyle/>
            <a:p>
              <a:r>
                <a:rPr lang="en-US" altLang="zh-CN" sz="4000" b="1" i="1" spc="200" dirty="0">
                  <a:solidFill>
                    <a:schemeClr val="bg1">
                      <a:lumMod val="95000"/>
                    </a:schemeClr>
                  </a:solidFill>
                  <a:latin typeface="汉仪晨妹子" panose="020B0604000101010104" pitchFamily="34" charset="-122"/>
                  <a:ea typeface="汉仪晨妹子" panose="020B0604000101010104" pitchFamily="34" charset="-122"/>
                </a:rPr>
                <a:t>01</a:t>
              </a:r>
              <a:r>
                <a:rPr lang="en-US" altLang="zh-CN" sz="4400" b="1" i="1" spc="200" dirty="0">
                  <a:solidFill>
                    <a:schemeClr val="bg1">
                      <a:lumMod val="95000"/>
                    </a:schemeClr>
                  </a:solidFill>
                  <a:latin typeface="汉仪晨妹子" panose="020B0604000101010104" pitchFamily="34" charset="-122"/>
                  <a:ea typeface="汉仪晨妹子" panose="020B0604000101010104" pitchFamily="34" charset="-122"/>
                </a:rPr>
                <a:t>.</a:t>
              </a:r>
              <a:endParaRPr lang="zh-CN" altLang="en-US" sz="4400" b="1" i="1" spc="200" dirty="0">
                <a:solidFill>
                  <a:schemeClr val="bg1">
                    <a:lumMod val="95000"/>
                  </a:schemeClr>
                </a:solidFill>
                <a:latin typeface="汉仪晨妹子" panose="020B0604000101010104" pitchFamily="34" charset="-122"/>
                <a:ea typeface="汉仪晨妹子" panose="020B0604000101010104" pitchFamily="34" charset="-122"/>
              </a:endParaRPr>
            </a:p>
          </p:txBody>
        </p:sp>
        <p:sp>
          <p:nvSpPr>
            <p:cNvPr id="48" name="文本框 47">
              <a:extLst>
                <a:ext uri="{FF2B5EF4-FFF2-40B4-BE49-F238E27FC236}">
                  <a16:creationId xmlns:a16="http://schemas.microsoft.com/office/drawing/2014/main" id="{5B06DFFB-3514-439F-B574-72549130B39B}"/>
                </a:ext>
              </a:extLst>
            </p:cNvPr>
            <p:cNvSpPr txBox="1"/>
            <p:nvPr/>
          </p:nvSpPr>
          <p:spPr>
            <a:xfrm>
              <a:off x="7643331" y="1588092"/>
              <a:ext cx="3497109" cy="307777"/>
            </a:xfrm>
            <a:prstGeom prst="rect">
              <a:avLst/>
            </a:prstGeom>
            <a:noFill/>
          </p:spPr>
          <p:txBody>
            <a:bodyPr wrap="square">
              <a:spAutoFit/>
            </a:bodyPr>
            <a:lstStyle/>
            <a:p>
              <a:pPr algn="l"/>
              <a:r>
                <a:rPr lang="zh-CN" altLang="en-US" sz="14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汇报人：曾鸿勇</a:t>
              </a:r>
              <a:endParaRPr kumimoji="0" lang="en-US" altLang="zh-CN" sz="1400" b="1" i="0" u="none" strike="noStrike" kern="0" cap="none" spc="0" normalizeH="0" baseline="0" noProof="0" dirty="0">
                <a:ln>
                  <a:noFill/>
                </a:ln>
                <a:solidFill>
                  <a:schemeClr val="bg1"/>
                </a:solidFill>
                <a:effectLst/>
                <a:uLnTx/>
                <a:uFillTx/>
                <a:latin typeface="汉仪晨妹子" panose="020B0604000101010104" pitchFamily="34" charset="-122"/>
                <a:ea typeface="汉仪晨妹子" panose="020B0604000101010104" pitchFamily="34" charset="-122"/>
                <a:sym typeface="+mn-ea"/>
              </a:endParaRPr>
            </a:p>
          </p:txBody>
        </p:sp>
      </p:grpSp>
      <p:grpSp>
        <p:nvGrpSpPr>
          <p:cNvPr id="49" name="组合 48">
            <a:extLst>
              <a:ext uri="{FF2B5EF4-FFF2-40B4-BE49-F238E27FC236}">
                <a16:creationId xmlns:a16="http://schemas.microsoft.com/office/drawing/2014/main" id="{953CAB61-6EB2-4CF6-BC92-AF3943CFA1DB}"/>
              </a:ext>
            </a:extLst>
          </p:cNvPr>
          <p:cNvGrpSpPr/>
          <p:nvPr/>
        </p:nvGrpSpPr>
        <p:grpSpPr>
          <a:xfrm>
            <a:off x="5502563" y="4808325"/>
            <a:ext cx="4875876" cy="769441"/>
            <a:chOff x="6264564" y="1095851"/>
            <a:chExt cx="4875876" cy="769441"/>
          </a:xfrm>
        </p:grpSpPr>
        <p:sp>
          <p:nvSpPr>
            <p:cNvPr id="50" name="文本框 49">
              <a:extLst>
                <a:ext uri="{FF2B5EF4-FFF2-40B4-BE49-F238E27FC236}">
                  <a16:creationId xmlns:a16="http://schemas.microsoft.com/office/drawing/2014/main" id="{47E13E41-D151-44CF-B5C5-BEEA47112034}"/>
                </a:ext>
              </a:extLst>
            </p:cNvPr>
            <p:cNvSpPr txBox="1"/>
            <p:nvPr/>
          </p:nvSpPr>
          <p:spPr>
            <a:xfrm>
              <a:off x="7615605" y="1123318"/>
              <a:ext cx="2839034" cy="461665"/>
            </a:xfrm>
            <a:prstGeom prst="rect">
              <a:avLst/>
            </a:prstGeom>
            <a:noFill/>
          </p:spPr>
          <p:txBody>
            <a:bodyPr wrap="square">
              <a:spAutoFit/>
            </a:bodyPr>
            <a:lstStyle/>
            <a:p>
              <a:r>
                <a:rPr lang="zh-CN" altLang="en-US" sz="2400" b="1" dirty="0">
                  <a:solidFill>
                    <a:schemeClr val="bg1">
                      <a:lumMod val="95000"/>
                    </a:schemeClr>
                  </a:solidFill>
                  <a:latin typeface="汉仪晨妹子" panose="020B0604000101010104" pitchFamily="34" charset="-122"/>
                  <a:ea typeface="汉仪晨妹子" panose="020B0604000101010104" pitchFamily="34" charset="-122"/>
                </a:rPr>
                <a:t>拓展阅读</a:t>
              </a:r>
              <a:endParaRPr lang="zh-CN" altLang="en-US" sz="2400" b="1" dirty="0">
                <a:latin typeface="汉仪晨妹子" panose="020B0604000101010104" pitchFamily="34" charset="-122"/>
                <a:ea typeface="汉仪晨妹子" panose="020B0604000101010104" pitchFamily="34" charset="-122"/>
              </a:endParaRPr>
            </a:p>
          </p:txBody>
        </p:sp>
        <p:sp>
          <p:nvSpPr>
            <p:cNvPr id="51" name="文本框 50">
              <a:extLst>
                <a:ext uri="{FF2B5EF4-FFF2-40B4-BE49-F238E27FC236}">
                  <a16:creationId xmlns:a16="http://schemas.microsoft.com/office/drawing/2014/main" id="{587E2304-DD59-48C3-8DEC-15E79E84C998}"/>
                </a:ext>
              </a:extLst>
            </p:cNvPr>
            <p:cNvSpPr txBox="1"/>
            <p:nvPr/>
          </p:nvSpPr>
          <p:spPr>
            <a:xfrm>
              <a:off x="6264564" y="1095851"/>
              <a:ext cx="1623532" cy="769441"/>
            </a:xfrm>
            <a:prstGeom prst="rect">
              <a:avLst/>
            </a:prstGeom>
            <a:noFill/>
          </p:spPr>
          <p:txBody>
            <a:bodyPr wrap="square" rtlCol="0">
              <a:spAutoFit/>
            </a:bodyPr>
            <a:lstStyle/>
            <a:p>
              <a:r>
                <a:rPr lang="en-US" altLang="zh-CN" sz="4000" b="1" i="1" spc="200" dirty="0">
                  <a:solidFill>
                    <a:schemeClr val="bg1">
                      <a:lumMod val="95000"/>
                    </a:schemeClr>
                  </a:solidFill>
                  <a:latin typeface="汉仪晨妹子" panose="020B0604000101010104" pitchFamily="34" charset="-122"/>
                  <a:ea typeface="汉仪晨妹子" panose="020B0604000101010104" pitchFamily="34" charset="-122"/>
                </a:rPr>
                <a:t>04</a:t>
              </a:r>
              <a:r>
                <a:rPr lang="en-US" altLang="zh-CN" sz="4400" b="1" i="1" spc="200" dirty="0">
                  <a:solidFill>
                    <a:schemeClr val="bg1">
                      <a:lumMod val="95000"/>
                    </a:schemeClr>
                  </a:solidFill>
                  <a:latin typeface="汉仪晨妹子" panose="020B0604000101010104" pitchFamily="34" charset="-122"/>
                  <a:ea typeface="汉仪晨妹子" panose="020B0604000101010104" pitchFamily="34" charset="-122"/>
                </a:rPr>
                <a:t>.</a:t>
              </a:r>
              <a:endParaRPr lang="zh-CN" altLang="en-US" sz="4400" b="1" i="1" spc="200" dirty="0">
                <a:solidFill>
                  <a:schemeClr val="bg1">
                    <a:lumMod val="95000"/>
                  </a:schemeClr>
                </a:solidFill>
                <a:latin typeface="汉仪晨妹子" panose="020B0604000101010104" pitchFamily="34" charset="-122"/>
                <a:ea typeface="汉仪晨妹子" panose="020B0604000101010104" pitchFamily="34" charset="-122"/>
              </a:endParaRPr>
            </a:p>
          </p:txBody>
        </p:sp>
        <p:sp>
          <p:nvSpPr>
            <p:cNvPr id="52" name="文本框 51">
              <a:extLst>
                <a:ext uri="{FF2B5EF4-FFF2-40B4-BE49-F238E27FC236}">
                  <a16:creationId xmlns:a16="http://schemas.microsoft.com/office/drawing/2014/main" id="{32499399-71CE-4D52-BA0D-BBC2D1135D13}"/>
                </a:ext>
              </a:extLst>
            </p:cNvPr>
            <p:cNvSpPr txBox="1"/>
            <p:nvPr/>
          </p:nvSpPr>
          <p:spPr>
            <a:xfrm>
              <a:off x="7643331" y="1588092"/>
              <a:ext cx="3497109" cy="276999"/>
            </a:xfrm>
            <a:prstGeom prst="rect">
              <a:avLst/>
            </a:prstGeom>
            <a:noFill/>
          </p:spPr>
          <p:txBody>
            <a:bodyPr wrap="square">
              <a:spAutoFit/>
            </a:bodyPr>
            <a:lstStyle/>
            <a:p>
              <a:pPr algn="l"/>
              <a:r>
                <a:rPr lang="zh-CN" altLang="en-US" sz="12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汇报人：黄勖</a:t>
              </a:r>
            </a:p>
          </p:txBody>
        </p:sp>
      </p:grpSp>
    </p:spTree>
    <p:extLst>
      <p:ext uri="{BB962C8B-B14F-4D97-AF65-F5344CB8AC3E}">
        <p14:creationId xmlns:p14="http://schemas.microsoft.com/office/powerpoint/2010/main" val="1104410406"/>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D26A0C1F-0933-4170-8A4B-610FA85FA488}"/>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矩形 6">
            <a:extLst>
              <a:ext uri="{FF2B5EF4-FFF2-40B4-BE49-F238E27FC236}">
                <a16:creationId xmlns:a16="http://schemas.microsoft.com/office/drawing/2014/main" id="{116CA285-63E1-4BC2-89B5-2FF44E44FF9F}"/>
              </a:ext>
            </a:extLst>
          </p:cNvPr>
          <p:cNvSpPr/>
          <p:nvPr/>
        </p:nvSpPr>
        <p:spPr>
          <a:xfrm>
            <a:off x="0" y="0"/>
            <a:ext cx="12192000" cy="6858000"/>
          </a:xfrm>
          <a:prstGeom prst="rect">
            <a:avLst/>
          </a:prstGeom>
          <a:solidFill>
            <a:schemeClr val="accent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9D822586-9566-4FD8-863F-C2352A668C3D}"/>
              </a:ext>
            </a:extLst>
          </p:cNvPr>
          <p:cNvSpPr txBox="1"/>
          <p:nvPr/>
        </p:nvSpPr>
        <p:spPr>
          <a:xfrm>
            <a:off x="3833363" y="3172428"/>
            <a:ext cx="4761109" cy="1107996"/>
          </a:xfrm>
          <a:prstGeom prst="rect">
            <a:avLst/>
          </a:prstGeom>
          <a:noFill/>
        </p:spPr>
        <p:txBody>
          <a:bodyPr wrap="square" rtlCol="0">
            <a:spAutoFit/>
          </a:bodyPr>
          <a:lstStyle/>
          <a:p>
            <a:r>
              <a:rPr lang="zh-CN" altLang="en-US" sz="6600" b="1" dirty="0">
                <a:solidFill>
                  <a:schemeClr val="bg1">
                    <a:lumMod val="95000"/>
                  </a:schemeClr>
                </a:solidFill>
                <a:latin typeface="汉仪晨妹子" panose="020B0604000101010104" pitchFamily="34" charset="-122"/>
                <a:ea typeface="汉仪晨妹子" panose="020B0604000101010104" pitchFamily="34" charset="-122"/>
              </a:rPr>
              <a:t>知识点总结</a:t>
            </a:r>
          </a:p>
        </p:txBody>
      </p:sp>
      <p:sp>
        <p:nvSpPr>
          <p:cNvPr id="16" name="矩形 15">
            <a:extLst>
              <a:ext uri="{FF2B5EF4-FFF2-40B4-BE49-F238E27FC236}">
                <a16:creationId xmlns:a16="http://schemas.microsoft.com/office/drawing/2014/main" id="{6614897D-272F-41E3-A809-61BB34B93DD6}"/>
              </a:ext>
            </a:extLst>
          </p:cNvPr>
          <p:cNvSpPr/>
          <p:nvPr/>
        </p:nvSpPr>
        <p:spPr>
          <a:xfrm>
            <a:off x="3715446" y="4280424"/>
            <a:ext cx="4761108" cy="461665"/>
          </a:xfrm>
          <a:prstGeom prst="rect">
            <a:avLst/>
          </a:prstGeom>
          <a:noFill/>
        </p:spPr>
        <p:txBody>
          <a:bodyPr wrap="square">
            <a:spAutoFit/>
          </a:bodyPr>
          <a:lstStyle/>
          <a:p>
            <a:pPr algn="ctr"/>
            <a:r>
              <a:rPr lang="zh-CN" altLang="en-US" sz="2400" b="1" noProof="0" dirty="0">
                <a:ln>
                  <a:noFill/>
                </a:ln>
                <a:solidFill>
                  <a:schemeClr val="bg1"/>
                </a:solidFill>
                <a:uLnTx/>
                <a:uFillTx/>
                <a:latin typeface="汉仪晨妹子" panose="020B0604000101010104" pitchFamily="34" charset="-122"/>
                <a:ea typeface="汉仪晨妹子" panose="020B0604000101010104" pitchFamily="34" charset="-122"/>
                <a:sym typeface="+mn-ea"/>
              </a:rPr>
              <a:t>汇报人：曾鸿勇</a:t>
            </a:r>
            <a:endParaRPr kumimoji="0" lang="en-US" altLang="zh-CN" sz="2400" b="1" i="0" u="none" strike="noStrike" kern="0" cap="none" spc="0" normalizeH="0" baseline="0" noProof="0" dirty="0">
              <a:ln>
                <a:noFill/>
              </a:ln>
              <a:solidFill>
                <a:schemeClr val="bg1"/>
              </a:solidFill>
              <a:effectLst/>
              <a:uLnTx/>
              <a:uFillTx/>
              <a:latin typeface="汉仪晨妹子" panose="020B0604000101010104" pitchFamily="34" charset="-122"/>
              <a:ea typeface="汉仪晨妹子" panose="020B0604000101010104" pitchFamily="34" charset="-122"/>
              <a:sym typeface="+mn-ea"/>
            </a:endParaRPr>
          </a:p>
        </p:txBody>
      </p:sp>
      <p:sp>
        <p:nvSpPr>
          <p:cNvPr id="15" name="椭圆 14">
            <a:extLst>
              <a:ext uri="{FF2B5EF4-FFF2-40B4-BE49-F238E27FC236}">
                <a16:creationId xmlns:a16="http://schemas.microsoft.com/office/drawing/2014/main" id="{5A6A9FC9-7342-4570-AEC7-EFB41B0235BB}"/>
              </a:ext>
            </a:extLst>
          </p:cNvPr>
          <p:cNvSpPr/>
          <p:nvPr/>
        </p:nvSpPr>
        <p:spPr>
          <a:xfrm>
            <a:off x="5410200" y="1562100"/>
            <a:ext cx="1325880" cy="1325880"/>
          </a:xfrm>
          <a:prstGeom prst="ellipse">
            <a:avLst/>
          </a:prstGeom>
          <a:noFill/>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sz="4000" dirty="0">
                <a:latin typeface="方正兰亭特黑简体" panose="02000000000000000000" pitchFamily="2" charset="-122"/>
                <a:ea typeface="方正兰亭特黑简体" panose="02000000000000000000" pitchFamily="2" charset="-122"/>
              </a:rPr>
              <a:t>01</a:t>
            </a:r>
            <a:endParaRPr lang="zh-CN" altLang="en-US" sz="4000" dirty="0">
              <a:latin typeface="方正兰亭特黑简体" panose="02000000000000000000" pitchFamily="2" charset="-122"/>
              <a:ea typeface="方正兰亭特黑简体" panose="02000000000000000000" pitchFamily="2" charset="-122"/>
            </a:endParaRPr>
          </a:p>
        </p:txBody>
      </p:sp>
      <p:pic>
        <p:nvPicPr>
          <p:cNvPr id="10" name="图片 9">
            <a:extLst>
              <a:ext uri="{FF2B5EF4-FFF2-40B4-BE49-F238E27FC236}">
                <a16:creationId xmlns:a16="http://schemas.microsoft.com/office/drawing/2014/main" id="{11748E6F-0EFB-443C-9FF6-7C10526EADCD}"/>
              </a:ext>
            </a:extLst>
          </p:cNvPr>
          <p:cNvPicPr>
            <a:picLocks noChangeAspect="1"/>
          </p:cNvPicPr>
          <p:nvPr/>
        </p:nvPicPr>
        <p:blipFill>
          <a:blip r:embed="rId3" cstate="hqprint">
            <a:duotone>
              <a:schemeClr val="bg2">
                <a:shade val="45000"/>
                <a:satMod val="135000"/>
              </a:schemeClr>
              <a:prstClr val="white"/>
            </a:duotone>
            <a:extLst>
              <a:ext uri="{BEBA8EAE-BF5A-486C-A8C5-ECC9F3942E4B}">
                <a14:imgProps xmlns:a14="http://schemas.microsoft.com/office/drawing/2010/main">
                  <a14:imgLayer r:embed="rId4">
                    <a14:imgEffect>
                      <a14:colorTemperature colorTemp="11500"/>
                    </a14:imgEffect>
                    <a14:imgEffect>
                      <a14:brightnessContrast bright="100000" contrast="100000"/>
                    </a14:imgEffect>
                  </a14:imgLayer>
                </a14:imgProps>
              </a:ext>
              <a:ext uri="{28A0092B-C50C-407E-A947-70E740481C1C}">
                <a14:useLocalDpi xmlns:a14="http://schemas.microsoft.com/office/drawing/2010/main"/>
              </a:ext>
            </a:extLst>
          </a:blip>
          <a:stretch>
            <a:fillRect/>
          </a:stretch>
        </p:blipFill>
        <p:spPr>
          <a:xfrm>
            <a:off x="437285" y="5856092"/>
            <a:ext cx="2196582" cy="610161"/>
          </a:xfrm>
          <a:prstGeom prst="rect">
            <a:avLst/>
          </a:prstGeom>
        </p:spPr>
      </p:pic>
    </p:spTree>
    <p:extLst>
      <p:ext uri="{BB962C8B-B14F-4D97-AF65-F5344CB8AC3E}">
        <p14:creationId xmlns:p14="http://schemas.microsoft.com/office/powerpoint/2010/main" val="352053883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3355CBF9-59F2-4FC2-A7CA-29DBC0CBA091}"/>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834765" y="1"/>
            <a:ext cx="3439296" cy="6857999"/>
          </a:xfrm>
          <a:prstGeom prst="rect">
            <a:avLst/>
          </a:prstGeom>
        </p:spPr>
      </p:pic>
      <p:sp>
        <p:nvSpPr>
          <p:cNvPr id="6" name="文本框 5">
            <a:extLst>
              <a:ext uri="{FF2B5EF4-FFF2-40B4-BE49-F238E27FC236}">
                <a16:creationId xmlns:a16="http://schemas.microsoft.com/office/drawing/2014/main" id="{94FB374D-2869-4484-9C9B-5EA95C760D21}"/>
              </a:ext>
            </a:extLst>
          </p:cNvPr>
          <p:cNvSpPr txBox="1"/>
          <p:nvPr/>
        </p:nvSpPr>
        <p:spPr>
          <a:xfrm>
            <a:off x="1121438" y="596324"/>
            <a:ext cx="2107034"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知识点</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graphicFrame>
        <p:nvGraphicFramePr>
          <p:cNvPr id="2" name="图示 1">
            <a:extLst>
              <a:ext uri="{FF2B5EF4-FFF2-40B4-BE49-F238E27FC236}">
                <a16:creationId xmlns:a16="http://schemas.microsoft.com/office/drawing/2014/main" id="{81F56D63-D8D4-465C-BE5E-CBC251A12FC4}"/>
              </a:ext>
            </a:extLst>
          </p:cNvPr>
          <p:cNvGraphicFramePr/>
          <p:nvPr>
            <p:extLst>
              <p:ext uri="{D42A27DB-BD31-4B8C-83A1-F6EECF244321}">
                <p14:modId xmlns:p14="http://schemas.microsoft.com/office/powerpoint/2010/main" val="2967424487"/>
              </p:ext>
            </p:extLst>
          </p:nvPr>
        </p:nvGraphicFramePr>
        <p:xfrm>
          <a:off x="1210628" y="1562100"/>
          <a:ext cx="6473823" cy="43158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2" name="图片 31">
            <a:extLst>
              <a:ext uri="{FF2B5EF4-FFF2-40B4-BE49-F238E27FC236}">
                <a16:creationId xmlns:a16="http://schemas.microsoft.com/office/drawing/2014/main" id="{C43E4234-11F7-4E29-8423-CA67C1EFB61C}"/>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374326" y="609024"/>
            <a:ext cx="1691639" cy="469899"/>
          </a:xfrm>
          <a:prstGeom prst="rect">
            <a:avLst/>
          </a:prstGeom>
        </p:spPr>
      </p:pic>
      <p:pic>
        <p:nvPicPr>
          <p:cNvPr id="4" name="图形 3" descr="解除锁定">
            <a:extLst>
              <a:ext uri="{FF2B5EF4-FFF2-40B4-BE49-F238E27FC236}">
                <a16:creationId xmlns:a16="http://schemas.microsoft.com/office/drawing/2014/main" id="{96D789E7-ADBB-4FB2-B955-028D0EB2A50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549233" y="2138863"/>
            <a:ext cx="532230" cy="532230"/>
          </a:xfrm>
          <a:prstGeom prst="rect">
            <a:avLst/>
          </a:prstGeom>
        </p:spPr>
      </p:pic>
      <p:pic>
        <p:nvPicPr>
          <p:cNvPr id="8" name="图形 7" descr="会议">
            <a:extLst>
              <a:ext uri="{FF2B5EF4-FFF2-40B4-BE49-F238E27FC236}">
                <a16:creationId xmlns:a16="http://schemas.microsoft.com/office/drawing/2014/main" id="{25E9CB0A-5981-4C35-9377-8436B4F4920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857113" y="3429000"/>
            <a:ext cx="563491" cy="563491"/>
          </a:xfrm>
          <a:prstGeom prst="rect">
            <a:avLst/>
          </a:prstGeom>
        </p:spPr>
      </p:pic>
      <p:pic>
        <p:nvPicPr>
          <p:cNvPr id="10" name="图形 9" descr="法槌">
            <a:extLst>
              <a:ext uri="{FF2B5EF4-FFF2-40B4-BE49-F238E27FC236}">
                <a16:creationId xmlns:a16="http://schemas.microsoft.com/office/drawing/2014/main" id="{474423E7-AF8C-427C-A3E3-5A8ED922305E}"/>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527538" y="4750398"/>
            <a:ext cx="574683" cy="574683"/>
          </a:xfrm>
          <a:prstGeom prst="rect">
            <a:avLst/>
          </a:prstGeom>
        </p:spPr>
      </p:pic>
    </p:spTree>
    <p:extLst>
      <p:ext uri="{BB962C8B-B14F-4D97-AF65-F5344CB8AC3E}">
        <p14:creationId xmlns:p14="http://schemas.microsoft.com/office/powerpoint/2010/main" val="744143489"/>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D433C7A7-22AF-4672-B792-A398DDF28536}"/>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0" y="-37388"/>
            <a:ext cx="12192000" cy="6932776"/>
          </a:xfrm>
          <a:prstGeom prst="rect">
            <a:avLst/>
          </a:prstGeom>
        </p:spPr>
      </p:pic>
      <p:sp>
        <p:nvSpPr>
          <p:cNvPr id="30" name="矩形 29">
            <a:extLst>
              <a:ext uri="{FF2B5EF4-FFF2-40B4-BE49-F238E27FC236}">
                <a16:creationId xmlns:a16="http://schemas.microsoft.com/office/drawing/2014/main" id="{9925E0A0-72ED-4B1B-8843-E64453418897}"/>
              </a:ext>
            </a:extLst>
          </p:cNvPr>
          <p:cNvSpPr/>
          <p:nvPr/>
        </p:nvSpPr>
        <p:spPr>
          <a:xfrm>
            <a:off x="0" y="1435261"/>
            <a:ext cx="12192000" cy="54601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C43E4234-11F7-4E29-8423-CA67C1EFB61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85743" y="1914133"/>
            <a:ext cx="1586897" cy="440804"/>
          </a:xfrm>
          <a:prstGeom prst="rect">
            <a:avLst/>
          </a:prstGeom>
        </p:spPr>
      </p:pic>
      <p:sp>
        <p:nvSpPr>
          <p:cNvPr id="12" name="矩形 11">
            <a:extLst>
              <a:ext uri="{FF2B5EF4-FFF2-40B4-BE49-F238E27FC236}">
                <a16:creationId xmlns:a16="http://schemas.microsoft.com/office/drawing/2014/main" id="{996BAA38-2DF4-42E5-AA29-FB122AB06FD5}"/>
              </a:ext>
            </a:extLst>
          </p:cNvPr>
          <p:cNvSpPr/>
          <p:nvPr/>
        </p:nvSpPr>
        <p:spPr>
          <a:xfrm>
            <a:off x="3851009" y="2465130"/>
            <a:ext cx="3845936" cy="2616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100" kern="100" dirty="0">
                <a:solidFill>
                  <a:srgbClr val="29679F"/>
                </a:solidFill>
                <a:latin typeface="Arial" panose="020B0604020202020204" pitchFamily="34" charset="0"/>
                <a:ea typeface="微软雅黑" panose="020B0503020204020204" pitchFamily="34" charset="-122"/>
                <a:cs typeface="Arial" panose="020B0604020202020204" pitchFamily="34" charset="0"/>
              </a:rPr>
              <a:t>Why use template</a:t>
            </a:r>
            <a:r>
              <a:rPr lang="zh-CN" altLang="en-US" sz="1100" kern="100" dirty="0">
                <a:solidFill>
                  <a:srgbClr val="29679F"/>
                </a:solidFill>
                <a:latin typeface="Arial" panose="020B0604020202020204" pitchFamily="34" charset="0"/>
                <a:ea typeface="微软雅黑" panose="020B0503020204020204" pitchFamily="34" charset="-122"/>
                <a:cs typeface="Arial" panose="020B0604020202020204" pitchFamily="34" charset="0"/>
              </a:rPr>
              <a:t>？</a:t>
            </a:r>
            <a:endParaRPr kumimoji="0" lang="en-US" altLang="zh-CN" sz="1100" b="0" i="0" u="none" strike="noStrike" kern="100" cap="none" spc="0" normalizeH="0" baseline="0" noProof="0" dirty="0">
              <a:ln>
                <a:noFill/>
              </a:ln>
              <a:solidFill>
                <a:srgbClr val="29679F"/>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8" name="组合 7">
            <a:extLst>
              <a:ext uri="{FF2B5EF4-FFF2-40B4-BE49-F238E27FC236}">
                <a16:creationId xmlns:a16="http://schemas.microsoft.com/office/drawing/2014/main" id="{361BB9FD-2904-4962-B11A-9600C7FB099E}"/>
              </a:ext>
            </a:extLst>
          </p:cNvPr>
          <p:cNvGrpSpPr/>
          <p:nvPr/>
        </p:nvGrpSpPr>
        <p:grpSpPr>
          <a:xfrm>
            <a:off x="3464032" y="1926032"/>
            <a:ext cx="4747812" cy="610464"/>
            <a:chOff x="4174246" y="1807902"/>
            <a:chExt cx="3796698" cy="610464"/>
          </a:xfrm>
        </p:grpSpPr>
        <p:sp>
          <p:nvSpPr>
            <p:cNvPr id="6" name="文本框 5">
              <a:extLst>
                <a:ext uri="{FF2B5EF4-FFF2-40B4-BE49-F238E27FC236}">
                  <a16:creationId xmlns:a16="http://schemas.microsoft.com/office/drawing/2014/main" id="{94FB374D-2869-4484-9C9B-5EA95C760D21}"/>
                </a:ext>
              </a:extLst>
            </p:cNvPr>
            <p:cNvSpPr txBox="1"/>
            <p:nvPr/>
          </p:nvSpPr>
          <p:spPr>
            <a:xfrm>
              <a:off x="4483701" y="1833591"/>
              <a:ext cx="3288463"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为什么要使用模板？</a:t>
              </a:r>
            </a:p>
          </p:txBody>
        </p:sp>
        <p:sp>
          <p:nvSpPr>
            <p:cNvPr id="5" name="斜纹 4">
              <a:extLst>
                <a:ext uri="{FF2B5EF4-FFF2-40B4-BE49-F238E27FC236}">
                  <a16:creationId xmlns:a16="http://schemas.microsoft.com/office/drawing/2014/main" id="{1F4A9DB4-5D83-4C51-AF5E-B494E95556FA}"/>
                </a:ext>
              </a:extLst>
            </p:cNvPr>
            <p:cNvSpPr/>
            <p:nvPr/>
          </p:nvSpPr>
          <p:spPr>
            <a:xfrm>
              <a:off x="4174246" y="1807902"/>
              <a:ext cx="284480" cy="220402"/>
            </a:xfrm>
            <a:prstGeom prst="diagStripe">
              <a:avLst/>
            </a:prstGeom>
            <a:solidFill>
              <a:srgbClr val="29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斜纹 18">
              <a:extLst>
                <a:ext uri="{FF2B5EF4-FFF2-40B4-BE49-F238E27FC236}">
                  <a16:creationId xmlns:a16="http://schemas.microsoft.com/office/drawing/2014/main" id="{5E84E3C4-C730-447D-9830-D5328A78E011}"/>
                </a:ext>
              </a:extLst>
            </p:cNvPr>
            <p:cNvSpPr/>
            <p:nvPr/>
          </p:nvSpPr>
          <p:spPr>
            <a:xfrm rot="10800000">
              <a:off x="7686464" y="2076187"/>
              <a:ext cx="284480" cy="220402"/>
            </a:xfrm>
            <a:prstGeom prst="diagStripe">
              <a:avLst/>
            </a:prstGeom>
            <a:solidFill>
              <a:srgbClr val="2967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1026" name="图片 1">
            <a:extLst>
              <a:ext uri="{FF2B5EF4-FFF2-40B4-BE49-F238E27FC236}">
                <a16:creationId xmlns:a16="http://schemas.microsoft.com/office/drawing/2014/main" id="{428DC5F6-5928-1A19-5500-CC99BC9C96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90943" y="3263009"/>
            <a:ext cx="5083129" cy="1146570"/>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4">
            <a:extLst>
              <a:ext uri="{FF2B5EF4-FFF2-40B4-BE49-F238E27FC236}">
                <a16:creationId xmlns:a16="http://schemas.microsoft.com/office/drawing/2014/main" id="{7E3750D4-75C8-46BE-AB2E-B72AF3763CF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0385" y="5061705"/>
            <a:ext cx="5270500" cy="12827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C15D0C63-7E73-D909-BC3C-B6DB50E112CC}"/>
              </a:ext>
            </a:extLst>
          </p:cNvPr>
          <p:cNvSpPr>
            <a:spLocks noChangeArrowheads="1"/>
          </p:cNvSpPr>
          <p:nvPr/>
        </p:nvSpPr>
        <p:spPr bwMode="auto">
          <a:xfrm>
            <a:off x="1461733" y="2907475"/>
            <a:ext cx="79496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cs typeface="宋体" panose="02010600030101010101" pitchFamily="2" charset="-122"/>
              </a:rPr>
              <a:t>1.</a:t>
            </a:r>
            <a:r>
              <a:rPr kumimoji="0" lang="zh-CN"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cs typeface="宋体" panose="02010600030101010101" pitchFamily="2" charset="-122"/>
              </a:rPr>
              <a:t>求两参数最大值的函数，在实践中我们可能需要定义四个函数：</a:t>
            </a:r>
            <a:endPar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cs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CN" dirty="0">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endParaRPr lang="en-US" altLang="zh-CN" dirty="0">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2.</a:t>
            </a:r>
            <a:r>
              <a:rPr kumimoji="0" lang="zh-CN" altLang="en-US"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函数几乎相同，唯一的区别就是形参类型不同。</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3.</a:t>
            </a:r>
            <a:r>
              <a:rPr kumimoji="0" lang="zh-CN" altLang="en-US"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事先知道有哪些类型会使用这些函数，对于未知类型这些函数不起作用。</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4.</a:t>
            </a:r>
            <a:r>
              <a:rPr kumimoji="0" lang="zh-CN" altLang="en-US"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rPr>
              <a:t>其他替代方法对比</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方正粗黑宋简体" panose="02000000000000000000" pitchFamily="2" charset="-122"/>
              <a:ea typeface="方正粗黑宋简体" panose="02000000000000000000" pitchFamily="2" charset="-122"/>
            </a:endParaRPr>
          </a:p>
        </p:txBody>
      </p:sp>
      <p:sp>
        <p:nvSpPr>
          <p:cNvPr id="4" name="Rectangle 5">
            <a:extLst>
              <a:ext uri="{FF2B5EF4-FFF2-40B4-BE49-F238E27FC236}">
                <a16:creationId xmlns:a16="http://schemas.microsoft.com/office/drawing/2014/main" id="{8C1A5B17-FF27-EEE3-5AF0-62ED048C3C6B}"/>
              </a:ext>
            </a:extLst>
          </p:cNvPr>
          <p:cNvSpPr>
            <a:spLocks noChangeArrowheads="1"/>
          </p:cNvSpPr>
          <p:nvPr/>
        </p:nvSpPr>
        <p:spPr bwMode="auto">
          <a:xfrm>
            <a:off x="0" y="29305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09099995"/>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8" y="596324"/>
            <a:ext cx="2802492"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模板的概念</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676E653C-4E1B-41C1-BCC5-CB6D744EADB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7508849" y="1550961"/>
            <a:ext cx="3844413" cy="1322439"/>
          </a:xfrm>
          <a:prstGeom prst="rect">
            <a:avLst/>
          </a:prstGeom>
        </p:spPr>
      </p:pic>
      <p:pic>
        <p:nvPicPr>
          <p:cNvPr id="9" name="图片 8">
            <a:extLst>
              <a:ext uri="{FF2B5EF4-FFF2-40B4-BE49-F238E27FC236}">
                <a16:creationId xmlns:a16="http://schemas.microsoft.com/office/drawing/2014/main" id="{87A4CDFE-AD59-4891-A558-DBEBDA15FB0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76502" y="3239729"/>
            <a:ext cx="3844413" cy="1322439"/>
          </a:xfrm>
          <a:prstGeom prst="rect">
            <a:avLst/>
          </a:prstGeom>
        </p:spPr>
      </p:pic>
      <p:pic>
        <p:nvPicPr>
          <p:cNvPr id="10" name="图片 9">
            <a:extLst>
              <a:ext uri="{FF2B5EF4-FFF2-40B4-BE49-F238E27FC236}">
                <a16:creationId xmlns:a16="http://schemas.microsoft.com/office/drawing/2014/main" id="{D3FF93F5-2824-4344-8729-81535CE28106}"/>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525"/>
          <a:stretch/>
        </p:blipFill>
        <p:spPr>
          <a:xfrm>
            <a:off x="7508849" y="4926590"/>
            <a:ext cx="3844413" cy="1322439"/>
          </a:xfrm>
          <a:prstGeom prst="rect">
            <a:avLst/>
          </a:prstGeom>
        </p:spPr>
      </p:pic>
      <p:sp>
        <p:nvSpPr>
          <p:cNvPr id="12" name="文本框 66">
            <a:extLst>
              <a:ext uri="{FF2B5EF4-FFF2-40B4-BE49-F238E27FC236}">
                <a16:creationId xmlns:a16="http://schemas.microsoft.com/office/drawing/2014/main" id="{DD801C2E-992B-43BF-91A4-0B798FFEFFAD}"/>
              </a:ext>
            </a:extLst>
          </p:cNvPr>
          <p:cNvSpPr txBox="1">
            <a:spLocks noChangeArrowheads="1"/>
          </p:cNvSpPr>
          <p:nvPr/>
        </p:nvSpPr>
        <p:spPr bwMode="auto">
          <a:xfrm>
            <a:off x="277783" y="1550961"/>
            <a:ext cx="6744453" cy="466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342900" indent="-342900">
              <a:lnSpc>
                <a:spcPct val="150000"/>
              </a:lnSpc>
              <a:buFont typeface="+mj-lt"/>
              <a:buAutoNum type="arabicPeriod"/>
            </a:pPr>
            <a:r>
              <a:rPr lang="zh-CN" altLang="en-US" sz="20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所谓模板是一种使用无类型参数来产生一系列函数或类的机制。</a:t>
            </a:r>
          </a:p>
          <a:p>
            <a:pPr marL="342900" indent="-342900">
              <a:lnSpc>
                <a:spcPct val="150000"/>
              </a:lnSpc>
              <a:buFont typeface="+mj-lt"/>
              <a:buAutoNum type="arabicPeriod"/>
            </a:pPr>
            <a:r>
              <a:rPr lang="zh-CN" altLang="en-US" sz="20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若一个程序的功能是对某种特定的数据类型进行处理，则可以将所处理的数据类型说明为参数，以便在其他数据类型的情况下使用，这就是模板的由来。</a:t>
            </a:r>
          </a:p>
          <a:p>
            <a:pPr marL="342900" indent="-342900">
              <a:lnSpc>
                <a:spcPct val="150000"/>
              </a:lnSpc>
              <a:buFont typeface="+mj-lt"/>
              <a:buAutoNum type="arabicPeriod"/>
            </a:pPr>
            <a:r>
              <a:rPr lang="zh-CN" altLang="en-US" sz="20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模板是以一种完全通用的方法来设计函数或类而不必预先说明将被使用的每个对象的类型。</a:t>
            </a:r>
          </a:p>
          <a:p>
            <a:pPr marL="342900" indent="-342900">
              <a:lnSpc>
                <a:spcPct val="150000"/>
              </a:lnSpc>
              <a:buFont typeface="+mj-lt"/>
              <a:buAutoNum type="arabicPeriod"/>
            </a:pPr>
            <a:r>
              <a:rPr lang="zh-CN" altLang="en-US" sz="2000" b="1" dirty="0">
                <a:solidFill>
                  <a:schemeClr val="tx1">
                    <a:lumMod val="85000"/>
                    <a:lumOff val="15000"/>
                  </a:schemeClr>
                </a:solidFill>
                <a:latin typeface="华文仿宋" panose="02010600040101010101" pitchFamily="2" charset="-122"/>
                <a:ea typeface="华文仿宋" panose="02010600040101010101" pitchFamily="2" charset="-122"/>
                <a:cs typeface="+mn-ea"/>
                <a:sym typeface="+mn-lt"/>
              </a:rPr>
              <a:t>通过模板可以产生类或函数的集合，使它们操作不同的数据类型，从而避免需要为每一种数据类型产生一个单独的类或函数。</a:t>
            </a:r>
          </a:p>
        </p:txBody>
      </p:sp>
      <p:pic>
        <p:nvPicPr>
          <p:cNvPr id="16" name="图片 15">
            <a:extLst>
              <a:ext uri="{FF2B5EF4-FFF2-40B4-BE49-F238E27FC236}">
                <a16:creationId xmlns:a16="http://schemas.microsoft.com/office/drawing/2014/main" id="{B4D736FC-F27F-41E6-87DD-91BC274B3C3C}"/>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9639064" y="473684"/>
            <a:ext cx="1990296" cy="552859"/>
          </a:xfrm>
          <a:prstGeom prst="rect">
            <a:avLst/>
          </a:prstGeom>
        </p:spPr>
      </p:pic>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081138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7" y="596324"/>
            <a:ext cx="2482897"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模板的分类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A45B1-755B-4DE7-ABCD-77280714F5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026751" y="0"/>
            <a:ext cx="4209503" cy="6858000"/>
          </a:xfrm>
          <a:prstGeom prst="rect">
            <a:avLst/>
          </a:prstGeom>
        </p:spPr>
      </p:pic>
      <p:pic>
        <p:nvPicPr>
          <p:cNvPr id="5" name="图片 4">
            <a:extLst>
              <a:ext uri="{FF2B5EF4-FFF2-40B4-BE49-F238E27FC236}">
                <a16:creationId xmlns:a16="http://schemas.microsoft.com/office/drawing/2014/main" id="{004D2E6D-366D-47D9-8284-30C9A76A8F50}"/>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1439"/>
          <a:stretch/>
        </p:blipFill>
        <p:spPr>
          <a:xfrm>
            <a:off x="361291" y="3329420"/>
            <a:ext cx="2776264" cy="2144543"/>
          </a:xfrm>
          <a:prstGeom prst="ellipse">
            <a:avLst/>
          </a:prstGeom>
          <a:ln>
            <a:noFill/>
          </a:ln>
          <a:effectLst>
            <a:softEdge rad="112500"/>
          </a:effectLst>
        </p:spPr>
      </p:pic>
      <p:sp>
        <p:nvSpPr>
          <p:cNvPr id="17" name="文本框 13">
            <a:extLst>
              <a:ext uri="{FF2B5EF4-FFF2-40B4-BE49-F238E27FC236}">
                <a16:creationId xmlns:a16="http://schemas.microsoft.com/office/drawing/2014/main" id="{57FEFEFC-93D5-478D-9FBD-A6C397E9FD9E}"/>
              </a:ext>
            </a:extLst>
          </p:cNvPr>
          <p:cNvSpPr txBox="1">
            <a:spLocks noChangeArrowheads="1"/>
          </p:cNvSpPr>
          <p:nvPr/>
        </p:nvSpPr>
        <p:spPr bwMode="auto">
          <a:xfrm>
            <a:off x="682299" y="1747468"/>
            <a:ext cx="673943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en-US" altLang="zh-CN" sz="1800" b="1" dirty="0">
                <a:solidFill>
                  <a:schemeClr val="tx1">
                    <a:lumMod val="50000"/>
                    <a:lumOff val="50000"/>
                  </a:schemeClr>
                </a:solidFill>
                <a:latin typeface="华文仿宋" panose="02010600040101010101" pitchFamily="2" charset="-122"/>
                <a:ea typeface="华文仿宋" panose="02010600040101010101" pitchFamily="2" charset="-122"/>
              </a:rPr>
              <a:t>1.</a:t>
            </a:r>
            <a:r>
              <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rPr>
              <a:t>模板分为函数模板（模子）和类模板（模子），允许用户分别用它们构造（套印）出（模板）函数和（模板）类。</a:t>
            </a:r>
          </a:p>
          <a:p>
            <a:r>
              <a:rPr lang="en-US" altLang="zh-CN" sz="1800" b="1" dirty="0">
                <a:solidFill>
                  <a:schemeClr val="tx1">
                    <a:lumMod val="50000"/>
                    <a:lumOff val="50000"/>
                  </a:schemeClr>
                </a:solidFill>
                <a:latin typeface="华文仿宋" panose="02010600040101010101" pitchFamily="2" charset="-122"/>
                <a:ea typeface="华文仿宋" panose="02010600040101010101" pitchFamily="2" charset="-122"/>
              </a:rPr>
              <a:t>2.</a:t>
            </a:r>
            <a:r>
              <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rPr>
              <a:t>图显示了模板（函数模板和类模板），模板函数，模板类和对象之间的关系。</a:t>
            </a:r>
          </a:p>
        </p:txBody>
      </p:sp>
      <p:pic>
        <p:nvPicPr>
          <p:cNvPr id="22" name="图片 21">
            <a:extLst>
              <a:ext uri="{FF2B5EF4-FFF2-40B4-BE49-F238E27FC236}">
                <a16:creationId xmlns:a16="http://schemas.microsoft.com/office/drawing/2014/main" id="{EC6E737A-1B9F-47A7-BFEA-8ED497EE857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890513" y="606969"/>
            <a:ext cx="1691639" cy="469899"/>
          </a:xfrm>
          <a:prstGeom prst="rect">
            <a:avLst/>
          </a:prstGeom>
        </p:spPr>
      </p:pic>
      <p:pic>
        <p:nvPicPr>
          <p:cNvPr id="11" name="图片 10">
            <a:extLst>
              <a:ext uri="{FF2B5EF4-FFF2-40B4-BE49-F238E27FC236}">
                <a16:creationId xmlns:a16="http://schemas.microsoft.com/office/drawing/2014/main" id="{4C8C186E-1494-0326-9D91-76133190949D}"/>
              </a:ext>
            </a:extLst>
          </p:cNvPr>
          <p:cNvPicPr>
            <a:picLocks noChangeAspect="1"/>
          </p:cNvPicPr>
          <p:nvPr/>
        </p:nvPicPr>
        <p:blipFill>
          <a:blip r:embed="rId5"/>
          <a:stretch>
            <a:fillRect/>
          </a:stretch>
        </p:blipFill>
        <p:spPr>
          <a:xfrm>
            <a:off x="3208790" y="3142989"/>
            <a:ext cx="4746725" cy="2767113"/>
          </a:xfrm>
          <a:prstGeom prst="rect">
            <a:avLst/>
          </a:prstGeom>
        </p:spPr>
      </p:pic>
    </p:spTree>
    <p:extLst>
      <p:ext uri="{BB962C8B-B14F-4D97-AF65-F5344CB8AC3E}">
        <p14:creationId xmlns:p14="http://schemas.microsoft.com/office/powerpoint/2010/main" val="359178872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7" y="596324"/>
            <a:ext cx="2482897"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模板的分类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A45B1-755B-4DE7-ABCD-77280714F5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76530" y="0"/>
            <a:ext cx="4209503" cy="6858000"/>
          </a:xfrm>
          <a:prstGeom prst="rect">
            <a:avLst/>
          </a:prstGeom>
        </p:spPr>
      </p:pic>
      <p:sp>
        <p:nvSpPr>
          <p:cNvPr id="17" name="文本框 13">
            <a:extLst>
              <a:ext uri="{FF2B5EF4-FFF2-40B4-BE49-F238E27FC236}">
                <a16:creationId xmlns:a16="http://schemas.microsoft.com/office/drawing/2014/main" id="{57FEFEFC-93D5-478D-9FBD-A6C397E9FD9E}"/>
              </a:ext>
            </a:extLst>
          </p:cNvPr>
          <p:cNvSpPr txBox="1">
            <a:spLocks noChangeArrowheads="1"/>
          </p:cNvSpPr>
          <p:nvPr/>
        </p:nvSpPr>
        <p:spPr bwMode="auto">
          <a:xfrm>
            <a:off x="3492254" y="758870"/>
            <a:ext cx="1691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zh-CN" sz="1800" dirty="0">
                <a:solidFill>
                  <a:srgbClr val="404040"/>
                </a:solidFill>
                <a:effectLst/>
                <a:latin typeface="Segoe UI Emoji" panose="020B0502040204020203" pitchFamily="34" charset="0"/>
                <a:ea typeface="等线" panose="02010600030101010101" pitchFamily="2" charset="-122"/>
                <a:cs typeface="Times New Roman" panose="02020603050405020304" pitchFamily="18" charset="0"/>
              </a:rPr>
              <a:t>函数模板</a:t>
            </a:r>
            <a:endPar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endParaRPr>
          </a:p>
        </p:txBody>
      </p:sp>
      <p:pic>
        <p:nvPicPr>
          <p:cNvPr id="22" name="图片 21">
            <a:extLst>
              <a:ext uri="{FF2B5EF4-FFF2-40B4-BE49-F238E27FC236}">
                <a16:creationId xmlns:a16="http://schemas.microsoft.com/office/drawing/2014/main" id="{EC6E737A-1B9F-47A7-BFEA-8ED497EE85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71812" y="592441"/>
            <a:ext cx="1691639" cy="469899"/>
          </a:xfrm>
          <a:prstGeom prst="rect">
            <a:avLst/>
          </a:prstGeom>
        </p:spPr>
      </p:pic>
      <p:sp>
        <p:nvSpPr>
          <p:cNvPr id="12" name="文本框 11">
            <a:extLst>
              <a:ext uri="{FF2B5EF4-FFF2-40B4-BE49-F238E27FC236}">
                <a16:creationId xmlns:a16="http://schemas.microsoft.com/office/drawing/2014/main" id="{E3CC2B69-2D66-F0CA-1DD0-4C1ACB560228}"/>
              </a:ext>
            </a:extLst>
          </p:cNvPr>
          <p:cNvSpPr txBox="1"/>
          <p:nvPr/>
        </p:nvSpPr>
        <p:spPr>
          <a:xfrm>
            <a:off x="177553" y="1181099"/>
            <a:ext cx="9374820" cy="5179880"/>
          </a:xfrm>
          <a:prstGeom prst="rect">
            <a:avLst/>
          </a:prstGeom>
          <a:noFill/>
        </p:spPr>
        <p:txBody>
          <a:bodyPr wrap="square">
            <a:spAutoFit/>
          </a:bodyPr>
          <a:lstStyle/>
          <a:p>
            <a:pPr algn="just">
              <a:lnSpc>
                <a:spcPct val="173000"/>
              </a:lnSpc>
              <a:spcBef>
                <a:spcPts val="1300"/>
              </a:spcBef>
              <a:spcAft>
                <a:spcPts val="1200"/>
              </a:spcAft>
            </a:pPr>
            <a:r>
              <a:rPr lang="zh-CN" altLang="zh-CN" sz="2000" b="1" kern="100" dirty="0">
                <a:solidFill>
                  <a:srgbClr val="404040"/>
                </a:solidFill>
                <a:effectLst/>
                <a:latin typeface="Segoe UI Emoji" panose="020B0502040204020203" pitchFamily="34" charset="0"/>
                <a:ea typeface="等线" panose="02010600030101010101" pitchFamily="2" charset="-122"/>
              </a:rPr>
              <a:t>定义格式</a:t>
            </a:r>
            <a:endParaRPr lang="zh-CN" altLang="zh-CN" b="1" kern="100" dirty="0">
              <a:effectLst/>
              <a:latin typeface="等线" panose="02010600030101010101" pitchFamily="2" charset="-122"/>
              <a:ea typeface="等线" panose="02010600030101010101" pitchFamily="2" charset="-122"/>
            </a:endParaRPr>
          </a:p>
          <a:p>
            <a:pPr algn="l"/>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template &lt;</a:t>
            </a:r>
            <a:r>
              <a:rPr lang="en-US" altLang="zh-CN"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形参名</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形参名，</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...&gt;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返回类型</a:t>
            </a:r>
            <a:r>
              <a:rPr lang="zh-CN" altLang="zh-CN" kern="0" dirty="0">
                <a:solidFill>
                  <a:srgbClr val="444444"/>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函数名</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参数列表</a:t>
            </a:r>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 </a:t>
            </a:r>
            <a:r>
              <a:rPr lang="en-US" altLang="zh-CN"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函数体</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solidFill>
                  <a:srgbClr val="000000"/>
                </a:solidFill>
                <a:effectLst/>
                <a:latin typeface="宋体" panose="02010600030101010101" pitchFamily="2" charset="-122"/>
                <a:ea typeface="等线" panose="02010600030101010101" pitchFamily="2" charset="-122"/>
                <a:cs typeface="Times New Roman" panose="02020603050405020304" pitchFamily="18" charset="0"/>
              </a:rPr>
              <a:t>&lt;&gt;</a:t>
            </a:r>
            <a:r>
              <a:rPr lang="zh-CN" altLang="zh-CN" sz="16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括号中的参数叫模板形参，模板形参和函数形参很相像，</a:t>
            </a:r>
            <a:r>
              <a:rPr lang="zh-CN" altLang="zh-CN" sz="16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模板形参不能为空</a:t>
            </a:r>
            <a:r>
              <a:rPr lang="zh-CN" altLang="zh-CN" sz="16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。一但声明了模板函数就</a:t>
            </a:r>
            <a:r>
              <a:rPr lang="zh-CN" altLang="zh-CN" sz="1600" b="1"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可以在该函数中使用内置类型的地方使用模板形参名</a:t>
            </a:r>
            <a:r>
              <a:rPr lang="zh-CN" altLang="zh-CN" sz="1600" kern="100" dirty="0">
                <a:solidFill>
                  <a:srgbClr val="000000"/>
                </a:solidFill>
                <a:effectLst/>
                <a:latin typeface="等线" panose="02010600030101010101" pitchFamily="2" charset="-122"/>
                <a:ea typeface="宋体" panose="02010600030101010101" pitchFamily="2" charset="-122"/>
                <a:cs typeface="Times New Roman" panose="02020603050405020304" pitchFamily="18" charset="0"/>
              </a:rPr>
              <a:t>。模板形参需要调用该模板函数时提供的模板实参来初始化模板形参，一旦编译器确定了实际的模板实参类型就称他实例化了函数模板的一个实例。</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例：</a:t>
            </a:r>
            <a:r>
              <a:rPr lang="en-US" altLang="zh-CN" sz="12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template &lt;</a:t>
            </a:r>
            <a:r>
              <a:rPr lang="en-US" altLang="zh-CN" sz="1200" kern="100" dirty="0">
                <a:solidFill>
                  <a:srgbClr val="0000FF"/>
                </a:solidFill>
                <a:effectLst/>
                <a:latin typeface="Courier New" panose="02070309020205020404" pitchFamily="49" charset="0"/>
                <a:ea typeface="等线" panose="02010600030101010101" pitchFamily="2" charset="-122"/>
                <a:cs typeface="Times New Roman" panose="02020603050405020304" pitchFamily="18" charset="0"/>
              </a:rPr>
              <a:t>class</a:t>
            </a:r>
            <a:r>
              <a:rPr lang="en-US" altLang="zh-CN" sz="12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a:t>
            </a:r>
            <a:r>
              <a:rPr lang="en-US" altLang="zh-CN" sz="1600" kern="100" dirty="0">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T</a:t>
            </a:r>
            <a:r>
              <a:rPr lang="en-US" altLang="zh-CN" sz="12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&gt; </a:t>
            </a:r>
            <a:r>
              <a:rPr lang="en-US" altLang="zh-CN" sz="1200" kern="100" dirty="0">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void</a:t>
            </a:r>
            <a:r>
              <a:rPr lang="en-US" altLang="zh-CN" sz="12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a:t>
            </a:r>
            <a:r>
              <a:rPr lang="en-US" altLang="zh-CN" sz="1600" kern="100" dirty="0">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swap</a:t>
            </a:r>
            <a:r>
              <a:rPr lang="en-US" altLang="zh-CN" sz="16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(T&amp; a, T&amp; b)</a:t>
            </a:r>
            <a:r>
              <a:rPr lang="en-US" altLang="zh-CN" sz="12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当调用这样的模板函数时类型</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就会被</a:t>
            </a:r>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被调用时的类型</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所代替，比如</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swap(</a:t>
            </a:r>
            <a:r>
              <a:rPr lang="en-US" altLang="zh-CN" sz="1600" kern="100" dirty="0" err="1">
                <a:effectLst/>
                <a:latin typeface="等线" panose="02010600030101010101" pitchFamily="2" charset="-122"/>
                <a:ea typeface="宋体" panose="02010600030101010101" pitchFamily="2" charset="-122"/>
                <a:cs typeface="Times New Roman" panose="02020603050405020304" pitchFamily="18" charset="0"/>
              </a:rPr>
              <a:t>a,b</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a</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b</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是</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int </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型，这时模板函数</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swap</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中的形参</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就会被</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int </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所代替，模板函数就变为</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swap(int &amp;a, int &amp;b)</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。而当</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swap(</a:t>
            </a:r>
            <a:r>
              <a:rPr lang="en-US" altLang="zh-CN" sz="1600" kern="100" dirty="0" err="1">
                <a:effectLst/>
                <a:latin typeface="等线" panose="02010600030101010101" pitchFamily="2" charset="-122"/>
                <a:ea typeface="宋体" panose="02010600030101010101" pitchFamily="2" charset="-122"/>
                <a:cs typeface="Times New Roman" panose="02020603050405020304" pitchFamily="18" charset="0"/>
              </a:rPr>
              <a:t>c,d</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其中</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c</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和</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d</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是</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double</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类型时，模板函数会被替换为</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swap(double &amp;a, double &amp;b)</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，这样就实现了函数的实现与类型无关的代码。</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600" b="1" kern="100" dirty="0">
                <a:effectLst/>
                <a:latin typeface="等线" panose="02010600030101010101" pitchFamily="2" charset="-122"/>
                <a:ea typeface="宋体" panose="02010600030101010101" pitchFamily="2" charset="-122"/>
                <a:cs typeface="Times New Roman" panose="02020603050405020304" pitchFamily="18" charset="0"/>
              </a:rPr>
              <a:t>注意：</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对于函数模板而言不存在</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 h(</a:t>
            </a:r>
            <a:r>
              <a:rPr lang="en-US" altLang="zh-CN" sz="1600" kern="100" dirty="0" err="1">
                <a:effectLst/>
                <a:latin typeface="等线" panose="02010600030101010101" pitchFamily="2" charset="-122"/>
                <a:ea typeface="宋体" panose="02010600030101010101" pitchFamily="2" charset="-122"/>
                <a:cs typeface="Times New Roman" panose="02020603050405020304" pitchFamily="18" charset="0"/>
              </a:rPr>
              <a:t>int,int</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 </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这样的调用，不能在函数调用的参数中指定模板形参的类型，对函数模板的调用应使用实参推演来进行，即只能进行</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 h(2,3) </a:t>
            </a:r>
            <a:r>
              <a:rPr lang="zh-CN" altLang="zh-CN" sz="1600" kern="100" dirty="0">
                <a:effectLst/>
                <a:latin typeface="等线" panose="02010600030101010101" pitchFamily="2" charset="-122"/>
                <a:ea typeface="宋体" panose="02010600030101010101" pitchFamily="2" charset="-122"/>
                <a:cs typeface="Times New Roman" panose="02020603050405020304" pitchFamily="18" charset="0"/>
              </a:rPr>
              <a:t>这样的调用，或者</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int a, b; h(</a:t>
            </a:r>
            <a:r>
              <a:rPr lang="en-US" altLang="zh-CN" sz="1600" kern="100" dirty="0" err="1">
                <a:effectLst/>
                <a:latin typeface="等线" panose="02010600030101010101" pitchFamily="2" charset="-122"/>
                <a:ea typeface="宋体" panose="02010600030101010101" pitchFamily="2" charset="-122"/>
                <a:cs typeface="Times New Roman" panose="02020603050405020304" pitchFamily="18" charset="0"/>
              </a:rPr>
              <a:t>a,b</a:t>
            </a:r>
            <a:r>
              <a:rPr lang="en-US" altLang="zh-CN" sz="1600"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20978963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4FB374D-2869-4484-9C9B-5EA95C760D21}"/>
              </a:ext>
            </a:extLst>
          </p:cNvPr>
          <p:cNvSpPr txBox="1"/>
          <p:nvPr/>
        </p:nvSpPr>
        <p:spPr>
          <a:xfrm>
            <a:off x="1121437" y="596324"/>
            <a:ext cx="2482897" cy="584775"/>
          </a:xfrm>
          <a:prstGeom prst="rect">
            <a:avLst/>
          </a:prstGeom>
          <a:noFill/>
        </p:spPr>
        <p:txBody>
          <a:bodyPr wrap="square" rtlCol="0">
            <a:spAutoFit/>
          </a:bodyPr>
          <a:lstStyle/>
          <a:p>
            <a:r>
              <a:rPr lang="zh-CN" altLang="en-US" sz="3200" spc="200" dirty="0">
                <a:solidFill>
                  <a:schemeClr val="accent1">
                    <a:lumMod val="75000"/>
                  </a:schemeClr>
                </a:solidFill>
                <a:latin typeface="方正兰亭特黑简体" panose="02000000000000000000" pitchFamily="2" charset="-122"/>
                <a:ea typeface="方正兰亭特黑简体" panose="02000000000000000000" pitchFamily="2" charset="-122"/>
              </a:rPr>
              <a:t>模板的分类</a:t>
            </a:r>
          </a:p>
        </p:txBody>
      </p:sp>
      <p:sp>
        <p:nvSpPr>
          <p:cNvPr id="7" name="矩形 6">
            <a:extLst>
              <a:ext uri="{FF2B5EF4-FFF2-40B4-BE49-F238E27FC236}">
                <a16:creationId xmlns:a16="http://schemas.microsoft.com/office/drawing/2014/main" id="{C3BAEAF0-69F0-47E6-AB37-6601C167BDFF}"/>
              </a:ext>
            </a:extLst>
          </p:cNvPr>
          <p:cNvSpPr/>
          <p:nvPr/>
        </p:nvSpPr>
        <p:spPr>
          <a:xfrm>
            <a:off x="812902" y="473684"/>
            <a:ext cx="116738" cy="707415"/>
          </a:xfrm>
          <a:prstGeom prst="rect">
            <a:avLst/>
          </a:prstGeom>
          <a:solidFill>
            <a:schemeClr val="accent1">
              <a:lumMod val="75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171CF873-B02C-4496-AA52-F06A6D69E084}"/>
              </a:ext>
            </a:extLst>
          </p:cNvPr>
          <p:cNvCxnSpPr>
            <a:cxnSpLocks/>
          </p:cNvCxnSpPr>
          <p:nvPr/>
        </p:nvCxnSpPr>
        <p:spPr>
          <a:xfrm>
            <a:off x="0" y="6400800"/>
            <a:ext cx="2290916" cy="0"/>
          </a:xfrm>
          <a:prstGeom prst="line">
            <a:avLst/>
          </a:prstGeom>
          <a:ln w="22225"/>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B04A45B1-755B-4DE7-ABCD-77280714F5FE}"/>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776530" y="0"/>
            <a:ext cx="4209503" cy="6858000"/>
          </a:xfrm>
          <a:prstGeom prst="rect">
            <a:avLst/>
          </a:prstGeom>
        </p:spPr>
      </p:pic>
      <p:sp>
        <p:nvSpPr>
          <p:cNvPr id="17" name="文本框 13">
            <a:extLst>
              <a:ext uri="{FF2B5EF4-FFF2-40B4-BE49-F238E27FC236}">
                <a16:creationId xmlns:a16="http://schemas.microsoft.com/office/drawing/2014/main" id="{57FEFEFC-93D5-478D-9FBD-A6C397E9FD9E}"/>
              </a:ext>
            </a:extLst>
          </p:cNvPr>
          <p:cNvSpPr txBox="1">
            <a:spLocks noChangeArrowheads="1"/>
          </p:cNvSpPr>
          <p:nvPr/>
        </p:nvSpPr>
        <p:spPr bwMode="auto">
          <a:xfrm>
            <a:off x="3492254" y="758870"/>
            <a:ext cx="16916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r>
              <a:rPr lang="zh-CN" altLang="en-US" sz="1800" dirty="0">
                <a:solidFill>
                  <a:srgbClr val="404040"/>
                </a:solidFill>
                <a:latin typeface="Segoe UI Emoji" panose="020B0502040204020203" pitchFamily="34" charset="0"/>
                <a:ea typeface="等线" panose="02010600030101010101" pitchFamily="2" charset="-122"/>
                <a:cs typeface="Times New Roman" panose="02020603050405020304" pitchFamily="18" charset="0"/>
              </a:rPr>
              <a:t>类</a:t>
            </a:r>
            <a:r>
              <a:rPr lang="zh-CN" altLang="zh-CN" sz="1800" dirty="0">
                <a:solidFill>
                  <a:srgbClr val="404040"/>
                </a:solidFill>
                <a:effectLst/>
                <a:latin typeface="Segoe UI Emoji" panose="020B0502040204020203" pitchFamily="34" charset="0"/>
                <a:ea typeface="等线" panose="02010600030101010101" pitchFamily="2" charset="-122"/>
                <a:cs typeface="Times New Roman" panose="02020603050405020304" pitchFamily="18" charset="0"/>
              </a:rPr>
              <a:t>模板</a:t>
            </a:r>
            <a:endParaRPr lang="zh-CN" altLang="en-US" sz="1800" b="1" dirty="0">
              <a:solidFill>
                <a:schemeClr val="tx1">
                  <a:lumMod val="50000"/>
                  <a:lumOff val="50000"/>
                </a:schemeClr>
              </a:solidFill>
              <a:latin typeface="华文仿宋" panose="02010600040101010101" pitchFamily="2" charset="-122"/>
              <a:ea typeface="华文仿宋" panose="02010600040101010101" pitchFamily="2" charset="-122"/>
            </a:endParaRPr>
          </a:p>
        </p:txBody>
      </p:sp>
      <p:pic>
        <p:nvPicPr>
          <p:cNvPr id="22" name="图片 21">
            <a:extLst>
              <a:ext uri="{FF2B5EF4-FFF2-40B4-BE49-F238E27FC236}">
                <a16:creationId xmlns:a16="http://schemas.microsoft.com/office/drawing/2014/main" id="{EC6E737A-1B9F-47A7-BFEA-8ED497EE8571}"/>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5071812" y="592441"/>
            <a:ext cx="1691639" cy="469899"/>
          </a:xfrm>
          <a:prstGeom prst="rect">
            <a:avLst/>
          </a:prstGeom>
        </p:spPr>
      </p:pic>
      <p:sp>
        <p:nvSpPr>
          <p:cNvPr id="12" name="文本框 11">
            <a:extLst>
              <a:ext uri="{FF2B5EF4-FFF2-40B4-BE49-F238E27FC236}">
                <a16:creationId xmlns:a16="http://schemas.microsoft.com/office/drawing/2014/main" id="{E3CC2B69-2D66-F0CA-1DD0-4C1ACB560228}"/>
              </a:ext>
            </a:extLst>
          </p:cNvPr>
          <p:cNvSpPr txBox="1"/>
          <p:nvPr/>
        </p:nvSpPr>
        <p:spPr>
          <a:xfrm>
            <a:off x="177553" y="1181099"/>
            <a:ext cx="9374820" cy="5249770"/>
          </a:xfrm>
          <a:prstGeom prst="rect">
            <a:avLst/>
          </a:prstGeom>
          <a:noFill/>
        </p:spPr>
        <p:txBody>
          <a:bodyPr wrap="square">
            <a:spAutoFit/>
          </a:bodyPr>
          <a:lstStyle/>
          <a:p>
            <a:pPr algn="just">
              <a:lnSpc>
                <a:spcPct val="173000"/>
              </a:lnSpc>
              <a:spcBef>
                <a:spcPts val="1300"/>
              </a:spcBef>
              <a:spcAft>
                <a:spcPts val="1200"/>
              </a:spcAft>
            </a:pPr>
            <a:r>
              <a:rPr lang="zh-CN" altLang="zh-CN" b="1" kern="100" dirty="0">
                <a:solidFill>
                  <a:srgbClr val="404040"/>
                </a:solidFill>
                <a:effectLst/>
                <a:latin typeface="Segoe UI Emoji" panose="020B0502040204020203" pitchFamily="34" charset="0"/>
                <a:ea typeface="等线" panose="02010600030101010101" pitchFamily="2" charset="-122"/>
              </a:rPr>
              <a:t>定义格式</a:t>
            </a:r>
            <a:endParaRPr lang="zh-CN" altLang="zh-CN" sz="1600" b="1" kern="100" dirty="0">
              <a:effectLst/>
              <a:latin typeface="等线" panose="02010600030101010101" pitchFamily="2" charset="-122"/>
              <a:ea typeface="等线" panose="02010600030101010101" pitchFamily="2" charset="-122"/>
            </a:endParaRPr>
          </a:p>
          <a:p>
            <a:pPr algn="l"/>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template&lt;</a:t>
            </a:r>
            <a:r>
              <a:rPr lang="en-US" altLang="zh-CN" sz="1600"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形参名，</a:t>
            </a:r>
            <a:r>
              <a:rPr lang="en-US" altLang="zh-CN" sz="1600"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形参名，</a:t>
            </a:r>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…&gt;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600"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class</a:t>
            </a:r>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类名</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6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l"/>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kern="0" dirty="0">
                <a:solidFill>
                  <a:srgbClr val="444444"/>
                </a:solidFill>
                <a:effectLst/>
                <a:latin typeface="Courier New" panose="02070309020205020404" pitchFamily="49" charset="0"/>
                <a:ea typeface="宋体" panose="02010600030101010101" pitchFamily="2" charset="-122"/>
                <a:cs typeface="Courier New" panose="02070309020205020404" pitchFamily="49" charset="0"/>
              </a:rPr>
              <a:t>类定义．．．</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57150" algn="just"/>
            <a:r>
              <a:rPr lang="en-US" altLang="zh-CN" sz="1600" kern="0" dirty="0">
                <a:solidFill>
                  <a:srgbClr val="444444"/>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类模板和函数模板都是以</a:t>
            </a:r>
            <a:r>
              <a:rPr lang="en-US"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template</a:t>
            </a:r>
            <a:r>
              <a:rPr lang="zh-CN"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开始后接模板形参列表组成，</a:t>
            </a:r>
            <a:r>
              <a:rPr lang="zh-CN" altLang="zh-CN" sz="1600" b="1"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模板形参不能为空</a:t>
            </a:r>
            <a:r>
              <a:rPr lang="zh-CN"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，一但声明了类模板就可以用类模板的形参名声明类中的成员变量和成员函数，即可以在类中使用内置类型的地方都可以使用模板形参名来声明。</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 </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比如</a:t>
            </a:r>
            <a:r>
              <a:rPr lang="en-US" altLang="zh-CN" sz="1600" kern="100" dirty="0">
                <a:solidFill>
                  <a:srgbClr val="000000"/>
                </a:solidFill>
                <a:effectLst/>
                <a:latin typeface="Helvetica" panose="020B0604020202020204" pitchFamily="34" charset="0"/>
                <a:ea typeface="等线" panose="0201060003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template&lt;</a:t>
            </a:r>
            <a:r>
              <a:rPr lang="en-US" altLang="zh-CN" sz="1400" kern="100" dirty="0">
                <a:solidFill>
                  <a:srgbClr val="0000FF"/>
                </a:solidFill>
                <a:effectLst/>
                <a:latin typeface="Courier New" panose="02070309020205020404" pitchFamily="49" charset="0"/>
                <a:ea typeface="等线" panose="02010600030101010101" pitchFamily="2" charset="-122"/>
                <a:cs typeface="Times New Roman" panose="02020603050405020304" pitchFamily="18" charset="0"/>
              </a:rPr>
              <a:t>class</a:t>
            </a:r>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T</a:t>
            </a:r>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&gt;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a:t>
            </a:r>
            <a:r>
              <a:rPr lang="en-US" altLang="zh-CN" sz="1400" kern="100" dirty="0">
                <a:solidFill>
                  <a:srgbClr val="0000FF"/>
                </a:solidFill>
                <a:effectLst/>
                <a:latin typeface="Courier New" panose="02070309020205020404" pitchFamily="49" charset="0"/>
                <a:ea typeface="等线" panose="02010600030101010101" pitchFamily="2" charset="-122"/>
                <a:cs typeface="Times New Roman" panose="02020603050405020304" pitchFamily="18" charset="0"/>
              </a:rPr>
              <a:t>class</a:t>
            </a:r>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a:t>
            </a:r>
            <a:r>
              <a:rPr lang="en-US" altLang="zh-CN" kern="100" dirty="0">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A</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public: T a; T b;</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 T </a:t>
            </a:r>
            <a:r>
              <a:rPr lang="en-US" altLang="zh-CN" kern="100" dirty="0" err="1">
                <a:solidFill>
                  <a:srgbClr val="A31515"/>
                </a:solidFill>
                <a:effectLst/>
                <a:latin typeface="Courier New" panose="02070309020205020404" pitchFamily="49" charset="0"/>
                <a:ea typeface="等线" panose="02010600030101010101" pitchFamily="2" charset="-122"/>
                <a:cs typeface="Times New Roman" panose="02020603050405020304" pitchFamily="18" charset="0"/>
              </a:rPr>
              <a:t>hy</a:t>
            </a:r>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(T c, T &amp;d);</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400" kern="100" dirty="0">
                <a:solidFill>
                  <a:srgbClr val="444444"/>
                </a:solidFill>
                <a:effectLst/>
                <a:latin typeface="Courier New" panose="02070309020205020404" pitchFamily="49" charset="0"/>
                <a:ea typeface="等线"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在类</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中声明了两个类型为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的成员变量</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，还声明了一个返回类型为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带两个参数类型为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的函数</a:t>
            </a:r>
            <a:r>
              <a:rPr lang="en-US" altLang="zh-CN" sz="2000" kern="100" dirty="0" err="1">
                <a:effectLst/>
                <a:latin typeface="等线" panose="02010600030101010101" pitchFamily="2" charset="-122"/>
                <a:ea typeface="华文中宋" panose="02010600040101010101" pitchFamily="2" charset="-122"/>
                <a:cs typeface="Times New Roman" panose="02020603050405020304" pitchFamily="18" charset="0"/>
              </a:rPr>
              <a:t>hy</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45456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TotalTime>
  <Words>1747</Words>
  <Application>Microsoft Office PowerPoint</Application>
  <PresentationFormat>宽屏</PresentationFormat>
  <Paragraphs>127</Paragraphs>
  <Slides>18</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18</vt:i4>
      </vt:variant>
    </vt:vector>
  </HeadingPairs>
  <TitlesOfParts>
    <vt:vector size="32" baseType="lpstr">
      <vt:lpstr>宋体</vt:lpstr>
      <vt:lpstr>Helvetica</vt:lpstr>
      <vt:lpstr>方正兰亭特黑简体</vt:lpstr>
      <vt:lpstr>方正粗黑宋简体</vt:lpstr>
      <vt:lpstr>华文仿宋</vt:lpstr>
      <vt:lpstr>思源黑体 CN Bold</vt:lpstr>
      <vt:lpstr>Courier New</vt:lpstr>
      <vt:lpstr>Segoe UI Emoji</vt:lpstr>
      <vt:lpstr>等线</vt:lpstr>
      <vt:lpstr>等线 Light</vt:lpstr>
      <vt:lpstr>Arial</vt:lpstr>
      <vt:lpstr>文悦新青年体 (非商业使用) W8</vt:lpstr>
      <vt:lpstr>汉仪晨妹子</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 Shiying</dc:creator>
  <cp:lastModifiedBy>冒 力</cp:lastModifiedBy>
  <cp:revision>24</cp:revision>
  <dcterms:created xsi:type="dcterms:W3CDTF">2022-03-04T09:40:50Z</dcterms:created>
  <dcterms:modified xsi:type="dcterms:W3CDTF">2022-06-02T13:46:28Z</dcterms:modified>
</cp:coreProperties>
</file>